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1" r:id="rId4"/>
  </p:sldMasterIdLst>
  <p:notesMasterIdLst>
    <p:notesMasterId r:id="rId31"/>
  </p:notesMasterIdLst>
  <p:sldIdLst>
    <p:sldId id="256" r:id="rId5"/>
    <p:sldId id="295" r:id="rId6"/>
    <p:sldId id="272" r:id="rId7"/>
    <p:sldId id="286" r:id="rId8"/>
    <p:sldId id="296" r:id="rId9"/>
    <p:sldId id="283" r:id="rId10"/>
    <p:sldId id="282" r:id="rId11"/>
    <p:sldId id="274" r:id="rId12"/>
    <p:sldId id="297" r:id="rId13"/>
    <p:sldId id="303" r:id="rId14"/>
    <p:sldId id="299" r:id="rId15"/>
    <p:sldId id="298" r:id="rId16"/>
    <p:sldId id="300" r:id="rId17"/>
    <p:sldId id="301" r:id="rId18"/>
    <p:sldId id="306" r:id="rId19"/>
    <p:sldId id="307" r:id="rId20"/>
    <p:sldId id="308" r:id="rId21"/>
    <p:sldId id="310" r:id="rId22"/>
    <p:sldId id="311" r:id="rId23"/>
    <p:sldId id="312" r:id="rId24"/>
    <p:sldId id="313" r:id="rId25"/>
    <p:sldId id="314" r:id="rId26"/>
    <p:sldId id="280" r:id="rId27"/>
    <p:sldId id="293" r:id="rId28"/>
    <p:sldId id="315"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E135C41-414E-43B7-9B81-602F053B4E8A}">
          <p14:sldIdLst>
            <p14:sldId id="256"/>
            <p14:sldId id="295"/>
          </p14:sldIdLst>
        </p14:section>
        <p14:section name="Overview" id="{D48B5F6B-91C1-4AA8-9A9C-CFC6519B439E}">
          <p14:sldIdLst>
            <p14:sldId id="272"/>
          </p14:sldIdLst>
        </p14:section>
        <p14:section name="Cyber threats and actions" id="{E2545B01-AE03-4380-B70C-7472E761FB98}">
          <p14:sldIdLst>
            <p14:sldId id="286"/>
            <p14:sldId id="296"/>
          </p14:sldIdLst>
        </p14:section>
        <p14:section name="Campaign materials" id="{883AC9CB-07E0-4C02-80B7-2D6E430A3AE9}">
          <p14:sldIdLst>
            <p14:sldId id="283"/>
          </p14:sldIdLst>
        </p14:section>
        <p14:section name="Calls to action" id="{7A1682F3-EDE8-4192-BF70-7D56ED003955}">
          <p14:sldIdLst>
            <p14:sldId id="282"/>
          </p14:sldIdLst>
        </p14:section>
        <p14:section name="Implementation guide" id="{1BEC52A7-2837-4F29-AC5C-3C44B6AF6A11}">
          <p14:sldIdLst>
            <p14:sldId id="274"/>
          </p14:sldIdLst>
        </p14:section>
        <p14:section name="Social posts" id="{DF420026-9950-41C7-99E9-C6572490E7CA}">
          <p14:sldIdLst>
            <p14:sldId id="297"/>
            <p14:sldId id="303"/>
            <p14:sldId id="299"/>
            <p14:sldId id="298"/>
            <p14:sldId id="300"/>
            <p14:sldId id="301"/>
            <p14:sldId id="306"/>
            <p14:sldId id="307"/>
            <p14:sldId id="308"/>
            <p14:sldId id="310"/>
            <p14:sldId id="311"/>
            <p14:sldId id="312"/>
            <p14:sldId id="313"/>
            <p14:sldId id="314"/>
          </p14:sldIdLst>
        </p14:section>
        <p14:section name="Sample copy" id="{1BA58DE3-5CF6-4EF5-87BB-28F29A35A669}">
          <p14:sldIdLst>
            <p14:sldId id="280"/>
            <p14:sldId id="293"/>
          </p14:sldIdLst>
        </p14:section>
        <p14:section name="Screensavers" id="{F7F188CF-12D1-4E82-B088-1E4951BFC52B}">
          <p14:sldIdLst>
            <p14:sldId id="315"/>
          </p14:sldIdLst>
        </p14:section>
        <p14:section name="Get in touch" id="{8B0F47D0-7102-4C4C-927F-B062968EFCF0}">
          <p14:sldIdLst>
            <p14:sldId id="28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CA2A1B-378D-F879-4559-DD7C403E41F1}" name="O'KEEFFE, Catherine (NHS ENGLAND)" initials="OE" userId="S::catherine.okeeffe1@nhs.net::67101d2d-059e-4c1c-ae8b-4e52cb93ab1d" providerId="AD"/>
  <p188:author id="{C372785F-D4C2-681E-5672-6C9A1971185A}" name="RUMBOLL, Nichola (NHS ENGLAND)" initials="RE" userId="S::nichola.rumboll1@nhs.net::c365aef5-50f5-40aa-b8a4-c603e46e8cbf" providerId="AD"/>
  <p188:author id="{42A75F62-FE2C-74D0-39B5-4AEC8E48CD78}" name="MURPHY, Elizabeth (NHS ENGLAND)" initials="EM" userId="S::e.murphy5@nhs.net::4ddfd2f0-7a3e-428e-aabf-820e344d33f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133087"/>
    <a:srgbClr val="003087"/>
    <a:srgbClr val="2F407A"/>
    <a:srgbClr val="1E3A78"/>
    <a:srgbClr val="8384AE"/>
    <a:srgbClr val="4E578E"/>
    <a:srgbClr val="1F3A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78CE82-3E93-4387-80F9-1015D55A7990}" v="4" dt="2026-09-02T16:23:13.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3640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75A181E-18D3-E54E-A851-DA26FBA37517}" type="slidenum">
              <a:rPr lang="en-US" smtClean="0"/>
              <a:t>3</a:t>
            </a:fld>
            <a:endParaRPr lang="en-US"/>
          </a:p>
        </p:txBody>
      </p:sp>
    </p:spTree>
    <p:extLst>
      <p:ext uri="{BB962C8B-B14F-4D97-AF65-F5344CB8AC3E}">
        <p14:creationId xmlns:p14="http://schemas.microsoft.com/office/powerpoint/2010/main" val="19710124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Front title slide">
    <p:bg>
      <p:bgPr>
        <a:solidFill>
          <a:srgbClr val="F6F8F8"/>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598E9D71-498A-0294-DB92-FA8A45963CA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0720" y="-508517"/>
            <a:ext cx="11319578" cy="8005665"/>
          </a:xfrm>
          <a:prstGeom prst="rect">
            <a:avLst/>
          </a:prstGeom>
        </p:spPr>
      </p:pic>
      <p:sp>
        <p:nvSpPr>
          <p:cNvPr id="2" name="Title 1">
            <a:extLst>
              <a:ext uri="{FF2B5EF4-FFF2-40B4-BE49-F238E27FC236}">
                <a16:creationId xmlns:a16="http://schemas.microsoft.com/office/drawing/2014/main" id="{7CD054BE-B63C-B248-A010-D04767679CD8}"/>
              </a:ext>
            </a:extLst>
          </p:cNvPr>
          <p:cNvSpPr>
            <a:spLocks noGrp="1"/>
          </p:cNvSpPr>
          <p:nvPr>
            <p:ph type="ctrTitle" hasCustomPrompt="1"/>
          </p:nvPr>
        </p:nvSpPr>
        <p:spPr>
          <a:xfrm>
            <a:off x="432000" y="1002268"/>
            <a:ext cx="4643853" cy="2507695"/>
          </a:xfrm>
          <a:prstGeom prst="rect">
            <a:avLst/>
          </a:prstGeom>
        </p:spPr>
        <p:txBody>
          <a:bodyPr lIns="0" tIns="0" rIns="0" bIns="0" anchor="b">
            <a:noAutofit/>
          </a:bodyPr>
          <a:lstStyle>
            <a:lvl1pPr algn="l">
              <a:defRPr sz="5400" b="1" spc="-30" baseline="0">
                <a:solidFill>
                  <a:schemeClr val="tx1"/>
                </a:solidFill>
              </a:defRPr>
            </a:lvl1pPr>
          </a:lstStyle>
          <a:p>
            <a:r>
              <a:rPr lang="en-GB"/>
              <a:t>Presentation title</a:t>
            </a:r>
          </a:p>
        </p:txBody>
      </p:sp>
      <p:sp>
        <p:nvSpPr>
          <p:cNvPr id="3" name="Subtitle 2">
            <a:extLst>
              <a:ext uri="{FF2B5EF4-FFF2-40B4-BE49-F238E27FC236}">
                <a16:creationId xmlns:a16="http://schemas.microsoft.com/office/drawing/2014/main" id="{AEB3AB80-4EA2-FC4A-9654-92EF4DFF45D6}"/>
              </a:ext>
            </a:extLst>
          </p:cNvPr>
          <p:cNvSpPr>
            <a:spLocks noGrp="1"/>
          </p:cNvSpPr>
          <p:nvPr>
            <p:ph type="subTitle" idx="1"/>
          </p:nvPr>
        </p:nvSpPr>
        <p:spPr>
          <a:xfrm>
            <a:off x="432000" y="3600000"/>
            <a:ext cx="7973051" cy="1024967"/>
          </a:xfrm>
          <a:prstGeom prst="rect">
            <a:avLst/>
          </a:prstGeom>
        </p:spPr>
        <p:txBody>
          <a:bodyPr lIns="0" tIns="0" rIns="0" bIns="0">
            <a:normAutofit/>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6" name="Slide Number Placeholder 5">
            <a:extLst>
              <a:ext uri="{FF2B5EF4-FFF2-40B4-BE49-F238E27FC236}">
                <a16:creationId xmlns:a16="http://schemas.microsoft.com/office/drawing/2014/main" id="{DA80857E-40D1-074A-8CBC-E3E38E695791}"/>
              </a:ext>
            </a:extLst>
          </p:cNvPr>
          <p:cNvSpPr>
            <a:spLocks noGrp="1"/>
          </p:cNvSpPr>
          <p:nvPr>
            <p:ph type="sldNum" sz="quarter" idx="12"/>
          </p:nvPr>
        </p:nvSpPr>
        <p:spPr>
          <a:xfrm>
            <a:off x="8610600" y="6356350"/>
            <a:ext cx="3002280" cy="365125"/>
          </a:xfrm>
          <a:prstGeom prst="rect">
            <a:avLst/>
          </a:prstGeom>
        </p:spPr>
        <p:txBody>
          <a:bodyPr/>
          <a:lstStyle/>
          <a:p>
            <a:fld id="{C733BBA1-C3A5-544F-A37C-DC155C341E59}" type="slidenum">
              <a:rPr lang="en-US" smtClean="0"/>
              <a:t>‹#›</a:t>
            </a:fld>
            <a:endParaRPr lang="en-US"/>
          </a:p>
        </p:txBody>
      </p:sp>
      <p:sp>
        <p:nvSpPr>
          <p:cNvPr id="12" name="TextBox 11">
            <a:extLst>
              <a:ext uri="{FF2B5EF4-FFF2-40B4-BE49-F238E27FC236}">
                <a16:creationId xmlns:a16="http://schemas.microsoft.com/office/drawing/2014/main" id="{391DEB39-6B31-D948-AF21-75D8DF423B1B}"/>
              </a:ext>
            </a:extLst>
          </p:cNvPr>
          <p:cNvSpPr txBox="1"/>
          <p:nvPr/>
        </p:nvSpPr>
        <p:spPr>
          <a:xfrm>
            <a:off x="3225114" y="601774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ext Placeholder 10">
            <a:extLst>
              <a:ext uri="{FF2B5EF4-FFF2-40B4-BE49-F238E27FC236}">
                <a16:creationId xmlns:a16="http://schemas.microsoft.com/office/drawing/2014/main" id="{78E63D1E-5669-124C-90CA-03B13A7D7AE0}"/>
              </a:ext>
            </a:extLst>
          </p:cNvPr>
          <p:cNvSpPr>
            <a:spLocks noGrp="1"/>
          </p:cNvSpPr>
          <p:nvPr>
            <p:ph type="body" sz="quarter" idx="13"/>
          </p:nvPr>
        </p:nvSpPr>
        <p:spPr>
          <a:xfrm>
            <a:off x="432000" y="5760000"/>
            <a:ext cx="6259513" cy="488950"/>
          </a:xfrm>
          <a:prstGeom prst="rect">
            <a:avLst/>
          </a:prstGeom>
        </p:spPr>
        <p:txBody>
          <a:bodyPr lIns="0" tIns="0" rIns="0" bIns="0">
            <a:normAutofit/>
          </a:bodyPr>
          <a:lstStyle>
            <a:lvl1pPr marL="0" indent="0">
              <a:lnSpc>
                <a:spcPct val="100000"/>
              </a:lnSpc>
              <a:spcBef>
                <a:spcPts val="0"/>
              </a:spcBef>
              <a:buNone/>
              <a:defRPr sz="2400">
                <a:solidFill>
                  <a:schemeClr val="tx1"/>
                </a:solidFill>
              </a:defRPr>
            </a:lvl1pPr>
            <a:lvl2pPr marL="357188" indent="0">
              <a:buNone/>
              <a:defRPr>
                <a:solidFill>
                  <a:schemeClr val="accent2"/>
                </a:solidFill>
              </a:defRPr>
            </a:lvl2pPr>
            <a:lvl3pPr marL="714375" indent="0">
              <a:buNone/>
              <a:defRPr>
                <a:solidFill>
                  <a:schemeClr val="accent2"/>
                </a:solidFill>
              </a:defRPr>
            </a:lvl3pPr>
            <a:lvl4pPr marL="1081087" indent="0">
              <a:buNone/>
              <a:defRPr>
                <a:solidFill>
                  <a:schemeClr val="accent2"/>
                </a:solidFill>
              </a:defRPr>
            </a:lvl4pPr>
            <a:lvl5pPr marL="1438275" indent="0">
              <a:buNone/>
              <a:defRPr>
                <a:solidFill>
                  <a:schemeClr val="accent2"/>
                </a:solidFill>
              </a:defRPr>
            </a:lvl5pPr>
          </a:lstStyle>
          <a:p>
            <a:pPr lvl="0"/>
            <a:r>
              <a:rPr lang="en-GB"/>
              <a:t>Click to edit Master text styles</a:t>
            </a:r>
          </a:p>
        </p:txBody>
      </p:sp>
      <p:sp>
        <p:nvSpPr>
          <p:cNvPr id="4" name="TextBox 3">
            <a:extLst>
              <a:ext uri="{FF2B5EF4-FFF2-40B4-BE49-F238E27FC236}">
                <a16:creationId xmlns:a16="http://schemas.microsoft.com/office/drawing/2014/main" id="{4DF2A1D7-0D87-D844-942F-FEAD20579184}"/>
              </a:ext>
            </a:extLst>
          </p:cNvPr>
          <p:cNvSpPr txBox="1"/>
          <p:nvPr/>
        </p:nvSpPr>
        <p:spPr>
          <a:xfrm>
            <a:off x="9233452" y="5486400"/>
            <a:ext cx="184731" cy="369332"/>
          </a:xfrm>
          <a:prstGeom prst="rect">
            <a:avLst/>
          </a:prstGeom>
          <a:noFill/>
        </p:spPr>
        <p:txBody>
          <a:bodyPr wrap="none" rtlCol="0">
            <a:spAutoFit/>
          </a:bodyPr>
          <a:lstStyle/>
          <a:p>
            <a:endParaRPr lang="en-US"/>
          </a:p>
        </p:txBody>
      </p:sp>
      <p:pic>
        <p:nvPicPr>
          <p:cNvPr id="9" name="Picture 8" descr="Logo&#10;&#10;Description automatically generated">
            <a:extLst>
              <a:ext uri="{FF2B5EF4-FFF2-40B4-BE49-F238E27FC236}">
                <a16:creationId xmlns:a16="http://schemas.microsoft.com/office/drawing/2014/main" id="{28D04FEF-6120-D9DF-6018-2393FD137B8B}"/>
              </a:ext>
            </a:extLst>
          </p:cNvPr>
          <p:cNvPicPr>
            <a:picLocks noChangeAspect="1"/>
          </p:cNvPicPr>
          <p:nvPr/>
        </p:nvPicPr>
        <p:blipFill>
          <a:blip r:embed="rId3"/>
          <a:srcRect b="34900"/>
          <a:stretch>
            <a:fillRect/>
          </a:stretch>
        </p:blipFill>
        <p:spPr>
          <a:xfrm>
            <a:off x="10551045" y="364425"/>
            <a:ext cx="1208955" cy="637843"/>
          </a:xfrm>
          <a:prstGeom prst="rect">
            <a:avLst/>
          </a:prstGeom>
        </p:spPr>
      </p:pic>
    </p:spTree>
    <p:extLst>
      <p:ext uri="{BB962C8B-B14F-4D97-AF65-F5344CB8AC3E}">
        <p14:creationId xmlns:p14="http://schemas.microsoft.com/office/powerpoint/2010/main" val="371227179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Heading, subhead, bullets one column">
    <p:bg>
      <p:bgPr>
        <a:solidFill>
          <a:srgbClr val="CCDFF1">
            <a:alpha val="30000"/>
          </a:srgb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71999"/>
            <a:ext cx="11088000" cy="3456000"/>
          </a:xfrm>
          <a:prstGeom prst="rect">
            <a:avLst/>
          </a:prstGeom>
        </p:spPr>
        <p:txBody>
          <a:bodyPr lIns="0" tIns="0" rIns="0" bIns="0">
            <a:norm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1" y="20880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F771D90-A686-C949-8872-F69893BCF8E4}"/>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4CD5CE1C-46DF-8846-A4A0-E19A9CC397B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4955267-CD3E-4484-1B20-32E90EB4EDC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768526064"/>
      </p:ext>
    </p:extLst>
  </p:cSld>
  <p:clrMapOvr>
    <a:masterClrMapping/>
  </p:clrMapOvr>
  <p:transition spd="med">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line slide with image A">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093" y="1647568"/>
            <a:ext cx="4909569" cy="3130069"/>
          </a:xfrm>
          <a:prstGeom prst="rect">
            <a:avLst/>
          </a:prstGeom>
        </p:spPr>
        <p:txBody>
          <a:bodyPr anchor="t">
            <a:normAutofit/>
          </a:bodyPr>
          <a:lstStyle>
            <a:lvl1pPr marL="0" indent="0">
              <a:lnSpc>
                <a:spcPts val="4200"/>
              </a:lnSpc>
              <a:defRPr sz="3600" b="1">
                <a:solidFill>
                  <a:schemeClr val="tx1"/>
                </a:solidFill>
              </a:defRPr>
            </a:lvl1pPr>
          </a:lstStyle>
          <a:p>
            <a:r>
              <a:rPr lang="en-GB"/>
              <a:t>Headline over a number of lines,</a:t>
            </a:r>
            <a:br>
              <a:rPr lang="en-GB"/>
            </a:br>
            <a:r>
              <a:rPr lang="en-GB"/>
              <a:t>keep to maximum of four lines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Tree>
    <p:extLst>
      <p:ext uri="{BB962C8B-B14F-4D97-AF65-F5344CB8AC3E}">
        <p14:creationId xmlns:p14="http://schemas.microsoft.com/office/powerpoint/2010/main" val="3128709442"/>
      </p:ext>
    </p:extLst>
  </p:cSld>
  <p:clrMapOvr>
    <a:masterClrMapping/>
  </p:clrMapOvr>
  <p:transition spd="med">
    <p:fade/>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Headline slide with image A">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093" y="1647568"/>
            <a:ext cx="4909569" cy="3130069"/>
          </a:xfrm>
          <a:prstGeom prst="rect">
            <a:avLst/>
          </a:prstGeom>
        </p:spPr>
        <p:txBody>
          <a:bodyPr anchor="t">
            <a:normAutofit/>
          </a:bodyPr>
          <a:lstStyle>
            <a:lvl1pPr marL="0" indent="0">
              <a:lnSpc>
                <a:spcPts val="4200"/>
              </a:lnSpc>
              <a:defRPr sz="3600" b="1">
                <a:solidFill>
                  <a:schemeClr val="tx1"/>
                </a:solidFill>
              </a:defRPr>
            </a:lvl1pPr>
          </a:lstStyle>
          <a:p>
            <a:r>
              <a:rPr lang="en-GB"/>
              <a:t>Headline over a number of lines,</a:t>
            </a:r>
            <a:br>
              <a:rPr lang="en-GB"/>
            </a:br>
            <a:r>
              <a:rPr lang="en-GB"/>
              <a:t>keep to maximum of four lines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Tree>
    <p:extLst>
      <p:ext uri="{BB962C8B-B14F-4D97-AF65-F5344CB8AC3E}">
        <p14:creationId xmlns:p14="http://schemas.microsoft.com/office/powerpoint/2010/main" val="1658863676"/>
      </p:ext>
    </p:extLst>
  </p:cSld>
  <p:clrMapOvr>
    <a:masterClrMapping/>
  </p:clrMapOvr>
  <p:transition spd="med">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Quote large Centred">
    <p:bg>
      <p:bgPr>
        <a:solidFill>
          <a:srgbClr val="CCDFF1">
            <a:alpha val="3000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1214367" y="1180298"/>
            <a:ext cx="9811265" cy="2983230"/>
          </a:xfrm>
          <a:prstGeom prst="rect">
            <a:avLst/>
          </a:prstGeom>
        </p:spPr>
        <p:txBody>
          <a:bodyPr>
            <a:noAutofit/>
          </a:bodyPr>
          <a:lstStyle>
            <a:lvl1pPr marL="0" indent="0" algn="ctr">
              <a:buNone/>
              <a:defRPr sz="4200" b="0">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centred text over multiple</a:t>
            </a:r>
            <a:br>
              <a:rPr lang="en-GB"/>
            </a:br>
            <a:r>
              <a:rPr lang="en-GB"/>
              <a:t>lines, try to make a harmonious shape like a diamond or </a:t>
            </a:r>
            <a:r>
              <a:rPr lang="en-GB" err="1"/>
              <a:t>xmas</a:t>
            </a:r>
            <a:r>
              <a:rPr lang="en-GB"/>
              <a:t> tree or</a:t>
            </a:r>
            <a:br>
              <a:rPr lang="en-GB"/>
            </a:br>
            <a:r>
              <a:rPr lang="en-GB"/>
              <a:t>something similar”</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4150923" y="5096236"/>
            <a:ext cx="3890150" cy="896938"/>
          </a:xfrm>
          <a:prstGeom prst="rect">
            <a:avLst/>
          </a:prstGeom>
        </p:spPr>
        <p:txBody>
          <a:bodyPr>
            <a:normAutofit/>
          </a:bodyPr>
          <a:lstStyle>
            <a:lvl1pPr marL="0" indent="0" algn="ctr">
              <a:buNone/>
              <a:defRPr sz="2200"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A91AA706-8AF6-8441-8070-06566C40A690}"/>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842D3EEB-DBD8-CD48-C723-5F35F1DADF6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3377377287"/>
      </p:ext>
    </p:extLst>
  </p:cSld>
  <p:clrMapOvr>
    <a:masterClrMapping/>
  </p:clrMapOvr>
  <p:transition spd="med">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CON Grid Boxes 4UP Gre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244FF8-F4E4-0514-77D0-8D8D69F9337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18" name="Title 1">
            <a:extLst>
              <a:ext uri="{FF2B5EF4-FFF2-40B4-BE49-F238E27FC236}">
                <a16:creationId xmlns:a16="http://schemas.microsoft.com/office/drawing/2014/main" id="{1ACF78F6-439A-384B-9C21-D11B5B50E050}"/>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p:nvPr>
        </p:nvSpPr>
        <p:spPr>
          <a:xfrm>
            <a:off x="432000" y="2145229"/>
            <a:ext cx="3564000" cy="4073253"/>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52077" y="2161628"/>
            <a:ext cx="3564000" cy="4056865"/>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6" name="Text Placeholder 7">
            <a:extLst>
              <a:ext uri="{FF2B5EF4-FFF2-40B4-BE49-F238E27FC236}">
                <a16:creationId xmlns:a16="http://schemas.microsoft.com/office/drawing/2014/main" id="{07BD5561-5536-6F4A-AD32-EFB7423F22AA}"/>
              </a:ext>
            </a:extLst>
          </p:cNvPr>
          <p:cNvSpPr>
            <a:spLocks noGrp="1"/>
          </p:cNvSpPr>
          <p:nvPr>
            <p:ph type="body" sz="quarter" idx="17"/>
          </p:nvPr>
        </p:nvSpPr>
        <p:spPr>
          <a:xfrm>
            <a:off x="8264591" y="2130785"/>
            <a:ext cx="3564000" cy="405685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cxnSp>
        <p:nvCxnSpPr>
          <p:cNvPr id="7" name="Straight Connector 6">
            <a:extLst>
              <a:ext uri="{FF2B5EF4-FFF2-40B4-BE49-F238E27FC236}">
                <a16:creationId xmlns:a16="http://schemas.microsoft.com/office/drawing/2014/main" id="{7DBEB741-20EA-C36A-7EF8-DE1CD1F1AA0C}"/>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643784957"/>
      </p:ext>
    </p:extLst>
  </p:cSld>
  <p:clrMapOvr>
    <a:masterClrMapping/>
  </p:clrMapOvr>
  <p:transition spd="med">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CON Grid Boxes 2UP Grey">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2000" y="2699082"/>
            <a:ext cx="3564000" cy="331199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2000" y="1691082"/>
            <a:ext cx="3564000" cy="1008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4324378" y="2699082"/>
            <a:ext cx="3564000" cy="331199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4324378" y="1691082"/>
            <a:ext cx="3564000" cy="1008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itle 1">
            <a:extLst>
              <a:ext uri="{FF2B5EF4-FFF2-40B4-BE49-F238E27FC236}">
                <a16:creationId xmlns:a16="http://schemas.microsoft.com/office/drawing/2014/main" id="{C5DD270E-858A-0745-A4F5-3FE5B49194FA}"/>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pic>
        <p:nvPicPr>
          <p:cNvPr id="3" name="Picture 2">
            <a:extLst>
              <a:ext uri="{FF2B5EF4-FFF2-40B4-BE49-F238E27FC236}">
                <a16:creationId xmlns:a16="http://schemas.microsoft.com/office/drawing/2014/main" id="{6FD787DC-00EF-B13A-FE97-CE51273E867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cxnSp>
        <p:nvCxnSpPr>
          <p:cNvPr id="5" name="Straight Connector 4">
            <a:extLst>
              <a:ext uri="{FF2B5EF4-FFF2-40B4-BE49-F238E27FC236}">
                <a16:creationId xmlns:a16="http://schemas.microsoft.com/office/drawing/2014/main" id="{20783BA3-377B-7D8A-0B7B-91C314676A0C}"/>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729476"/>
      </p:ext>
    </p:extLst>
  </p:cSld>
  <p:clrMapOvr>
    <a:masterClrMapping/>
  </p:clrMapOvr>
  <p:transition spd="med">
    <p:fade/>
  </p:transition>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Grid, Titles 4UP Grey">
    <p:spTree>
      <p:nvGrpSpPr>
        <p:cNvPr id="1" name=""/>
        <p:cNvGrpSpPr/>
        <p:nvPr/>
      </p:nvGrpSpPr>
      <p:grpSpPr>
        <a:xfrm>
          <a:off x="0" y="0"/>
          <a:ext cx="0" cy="0"/>
          <a:chOff x="0" y="0"/>
          <a:chExt cx="0" cy="0"/>
        </a:xfrm>
      </p:grpSpPr>
      <p:sp>
        <p:nvSpPr>
          <p:cNvPr id="18" name="Rectangle: Top Corners Rounded 17">
            <a:extLst>
              <a:ext uri="{FF2B5EF4-FFF2-40B4-BE49-F238E27FC236}">
                <a16:creationId xmlns:a16="http://schemas.microsoft.com/office/drawing/2014/main" id="{205929B3-ED58-E54F-B724-E24FB5F163DF}"/>
              </a:ext>
              <a:ext uri="{C183D7F6-B498-43B3-948B-1728B52AA6E4}">
                <adec:decorative xmlns:adec="http://schemas.microsoft.com/office/drawing/2017/decorative" val="1"/>
              </a:ext>
            </a:extLst>
          </p:cNvPr>
          <p:cNvSpPr/>
          <p:nvPr/>
        </p:nvSpPr>
        <p:spPr>
          <a:xfrm>
            <a:off x="432000" y="1188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p:nvPr>
        </p:nvSpPr>
        <p:spPr>
          <a:xfrm>
            <a:off x="432000" y="2088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92000" y="2089034"/>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92000" y="1188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7">
            <a:extLst>
              <a:ext uri="{FF2B5EF4-FFF2-40B4-BE49-F238E27FC236}">
                <a16:creationId xmlns:a16="http://schemas.microsoft.com/office/drawing/2014/main" id="{6017D8E3-CAD4-674B-ABC3-946291000D2B}"/>
              </a:ext>
            </a:extLst>
          </p:cNvPr>
          <p:cNvSpPr>
            <a:spLocks noGrp="1"/>
          </p:cNvSpPr>
          <p:nvPr>
            <p:ph type="body" sz="quarter" idx="16"/>
          </p:nvPr>
        </p:nvSpPr>
        <p:spPr>
          <a:xfrm>
            <a:off x="432000" y="4644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25" name="Rectangle: Top Corners Rounded 24">
            <a:extLst>
              <a:ext uri="{FF2B5EF4-FFF2-40B4-BE49-F238E27FC236}">
                <a16:creationId xmlns:a16="http://schemas.microsoft.com/office/drawing/2014/main" id="{8FD6A08D-6DD3-C845-8B17-CC9297B607DC}"/>
              </a:ext>
              <a:ext uri="{C183D7F6-B498-43B3-948B-1728B52AA6E4}">
                <adec:decorative xmlns:adec="http://schemas.microsoft.com/office/drawing/2017/decorative" val="1"/>
              </a:ext>
            </a:extLst>
          </p:cNvPr>
          <p:cNvSpPr/>
          <p:nvPr/>
        </p:nvSpPr>
        <p:spPr>
          <a:xfrm>
            <a:off x="432000" y="3744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Placeholder 7">
            <a:extLst>
              <a:ext uri="{FF2B5EF4-FFF2-40B4-BE49-F238E27FC236}">
                <a16:creationId xmlns:a16="http://schemas.microsoft.com/office/drawing/2014/main" id="{07BD5561-5536-6F4A-AD32-EFB7423F22AA}"/>
              </a:ext>
            </a:extLst>
          </p:cNvPr>
          <p:cNvSpPr>
            <a:spLocks noGrp="1"/>
          </p:cNvSpPr>
          <p:nvPr>
            <p:ph type="body" sz="quarter" idx="17"/>
          </p:nvPr>
        </p:nvSpPr>
        <p:spPr>
          <a:xfrm>
            <a:off x="4392000" y="4644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7" name="Rectangle: Top Corners Rounded 26">
            <a:extLst>
              <a:ext uri="{FF2B5EF4-FFF2-40B4-BE49-F238E27FC236}">
                <a16:creationId xmlns:a16="http://schemas.microsoft.com/office/drawing/2014/main" id="{B5A7277B-59DD-844A-A364-77AED24CBAC1}"/>
              </a:ext>
              <a:ext uri="{C183D7F6-B498-43B3-948B-1728B52AA6E4}">
                <adec:decorative xmlns:adec="http://schemas.microsoft.com/office/drawing/2017/decorative" val="1"/>
              </a:ext>
            </a:extLst>
          </p:cNvPr>
          <p:cNvSpPr/>
          <p:nvPr/>
        </p:nvSpPr>
        <p:spPr>
          <a:xfrm>
            <a:off x="4392000" y="3744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7F5640E1-FA0E-4F42-9387-CD7C434D28C4}"/>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Text Placeholder 2">
            <a:extLst>
              <a:ext uri="{FF2B5EF4-FFF2-40B4-BE49-F238E27FC236}">
                <a16:creationId xmlns:a16="http://schemas.microsoft.com/office/drawing/2014/main" id="{AEF555C5-A77A-2E44-BAF7-246298421E13}"/>
              </a:ext>
            </a:extLst>
          </p:cNvPr>
          <p:cNvSpPr>
            <a:spLocks noGrp="1"/>
          </p:cNvSpPr>
          <p:nvPr>
            <p:ph type="body" sz="quarter" idx="18" hasCustomPrompt="1"/>
          </p:nvPr>
        </p:nvSpPr>
        <p:spPr>
          <a:xfrm>
            <a:off x="540000" y="1296000"/>
            <a:ext cx="3348000" cy="684000"/>
          </a:xfrm>
        </p:spPr>
        <p:txBody>
          <a:bodyPr anchor="ctr"/>
          <a:lstStyle>
            <a:lvl1pPr algn="ctr">
              <a:buNone/>
              <a:defRPr sz="2200" b="1">
                <a:solidFill>
                  <a:schemeClr val="tx1"/>
                </a:solidFill>
              </a:defRPr>
            </a:lvl1pPr>
          </a:lstStyle>
          <a:p>
            <a:pPr lvl="0"/>
            <a:r>
              <a:rPr lang="en-GB"/>
              <a:t>Insert title</a:t>
            </a:r>
          </a:p>
        </p:txBody>
      </p:sp>
      <p:sp>
        <p:nvSpPr>
          <p:cNvPr id="22" name="Text Placeholder 2">
            <a:extLst>
              <a:ext uri="{FF2B5EF4-FFF2-40B4-BE49-F238E27FC236}">
                <a16:creationId xmlns:a16="http://schemas.microsoft.com/office/drawing/2014/main" id="{D4B913F3-B51C-1F4F-BA00-F024BBF468C2}"/>
              </a:ext>
            </a:extLst>
          </p:cNvPr>
          <p:cNvSpPr>
            <a:spLocks noGrp="1"/>
          </p:cNvSpPr>
          <p:nvPr>
            <p:ph type="body" sz="quarter" idx="19" hasCustomPrompt="1"/>
          </p:nvPr>
        </p:nvSpPr>
        <p:spPr>
          <a:xfrm>
            <a:off x="4500000" y="1302462"/>
            <a:ext cx="3348000" cy="684000"/>
          </a:xfrm>
        </p:spPr>
        <p:txBody>
          <a:bodyPr anchor="ctr"/>
          <a:lstStyle>
            <a:lvl1pPr algn="ctr">
              <a:buNone/>
              <a:defRPr sz="2200" b="1">
                <a:solidFill>
                  <a:schemeClr val="tx1"/>
                </a:solidFill>
              </a:defRPr>
            </a:lvl1pPr>
          </a:lstStyle>
          <a:p>
            <a:pPr lvl="0"/>
            <a:r>
              <a:rPr lang="en-GB"/>
              <a:t>Insert title</a:t>
            </a:r>
          </a:p>
        </p:txBody>
      </p:sp>
      <p:sp>
        <p:nvSpPr>
          <p:cNvPr id="30" name="Text Placeholder 2">
            <a:extLst>
              <a:ext uri="{FF2B5EF4-FFF2-40B4-BE49-F238E27FC236}">
                <a16:creationId xmlns:a16="http://schemas.microsoft.com/office/drawing/2014/main" id="{9A16CC21-F99A-6F47-A063-FA9FE06BAE1A}"/>
              </a:ext>
            </a:extLst>
          </p:cNvPr>
          <p:cNvSpPr>
            <a:spLocks noGrp="1"/>
          </p:cNvSpPr>
          <p:nvPr>
            <p:ph type="body" sz="quarter" idx="20" hasCustomPrompt="1"/>
          </p:nvPr>
        </p:nvSpPr>
        <p:spPr>
          <a:xfrm>
            <a:off x="540000" y="3852000"/>
            <a:ext cx="3348000" cy="684000"/>
          </a:xfrm>
        </p:spPr>
        <p:txBody>
          <a:bodyPr anchor="ctr"/>
          <a:lstStyle>
            <a:lvl1pPr algn="ctr">
              <a:buNone/>
              <a:defRPr sz="2200" b="1">
                <a:solidFill>
                  <a:schemeClr val="tx1"/>
                </a:solidFill>
              </a:defRPr>
            </a:lvl1pPr>
          </a:lstStyle>
          <a:p>
            <a:pPr lvl="0"/>
            <a:r>
              <a:rPr lang="en-GB"/>
              <a:t>Insert title</a:t>
            </a:r>
          </a:p>
        </p:txBody>
      </p:sp>
      <p:sp>
        <p:nvSpPr>
          <p:cNvPr id="31" name="Text Placeholder 2">
            <a:extLst>
              <a:ext uri="{FF2B5EF4-FFF2-40B4-BE49-F238E27FC236}">
                <a16:creationId xmlns:a16="http://schemas.microsoft.com/office/drawing/2014/main" id="{511DBD00-D83F-EF49-900D-B6C65CED2738}"/>
              </a:ext>
            </a:extLst>
          </p:cNvPr>
          <p:cNvSpPr>
            <a:spLocks noGrp="1"/>
          </p:cNvSpPr>
          <p:nvPr>
            <p:ph type="body" sz="quarter" idx="21" hasCustomPrompt="1"/>
          </p:nvPr>
        </p:nvSpPr>
        <p:spPr>
          <a:xfrm>
            <a:off x="4500000" y="3852000"/>
            <a:ext cx="3348000" cy="684000"/>
          </a:xfrm>
        </p:spPr>
        <p:txBody>
          <a:bodyPr anchor="ctr"/>
          <a:lstStyle>
            <a:lvl1pPr algn="ctr">
              <a:buNone/>
              <a:defRPr sz="2200" b="1">
                <a:solidFill>
                  <a:schemeClr val="tx1"/>
                </a:solidFill>
              </a:defRPr>
            </a:lvl1pPr>
          </a:lstStyle>
          <a:p>
            <a:pPr lvl="0"/>
            <a:r>
              <a:rPr lang="en-GB"/>
              <a:t>Insert title</a:t>
            </a:r>
          </a:p>
        </p:txBody>
      </p:sp>
      <p:cxnSp>
        <p:nvCxnSpPr>
          <p:cNvPr id="29" name="Straight Connector 28">
            <a:extLst>
              <a:ext uri="{FF2B5EF4-FFF2-40B4-BE49-F238E27FC236}">
                <a16:creationId xmlns:a16="http://schemas.microsoft.com/office/drawing/2014/main" id="{59357DCD-A469-B34A-A880-D744CA731C1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BA4CC6C-41AA-2D50-A8B9-63559566F41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933683839"/>
      </p:ext>
    </p:extLst>
  </p:cSld>
  <p:clrMapOvr>
    <a:masterClrMapping/>
  </p:clrMapOvr>
  <p:transition spd="med">
    <p:fade/>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con Grid Boxes 2UP with Intro">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66871"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66871" y="1288449"/>
            <a:ext cx="3564000" cy="1008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8259249"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8259249" y="1288449"/>
            <a:ext cx="3564000" cy="1008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3" name="Title 1">
            <a:extLst>
              <a:ext uri="{FF2B5EF4-FFF2-40B4-BE49-F238E27FC236}">
                <a16:creationId xmlns:a16="http://schemas.microsoft.com/office/drawing/2014/main" id="{85267E27-DA97-0D46-9740-BF9E88C52C36}"/>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B4F929AC-5E7A-1A4C-8427-F04E4C908E8F}"/>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6D0C676-28C4-BF14-7D49-3169DC1AAA7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0C06983E-A674-C98D-A224-0A07197C5E6D}"/>
              </a:ext>
            </a:extLst>
          </p:cNvPr>
          <p:cNvSpPr>
            <a:spLocks noGrp="1"/>
          </p:cNvSpPr>
          <p:nvPr>
            <p:ph type="body" sz="quarter" idx="16"/>
          </p:nvPr>
        </p:nvSpPr>
        <p:spPr>
          <a:xfrm>
            <a:off x="474493"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4" name="Rectangle: Top Corners Rounded 3">
            <a:extLst>
              <a:ext uri="{FF2B5EF4-FFF2-40B4-BE49-F238E27FC236}">
                <a16:creationId xmlns:a16="http://schemas.microsoft.com/office/drawing/2014/main" id="{A06F491C-A94B-C4E9-A160-6E3B312987EF}"/>
              </a:ext>
              <a:ext uri="{C183D7F6-B498-43B3-948B-1728B52AA6E4}">
                <adec:decorative xmlns:adec="http://schemas.microsoft.com/office/drawing/2017/decorative" val="1"/>
              </a:ext>
            </a:extLst>
          </p:cNvPr>
          <p:cNvSpPr/>
          <p:nvPr userDrawn="1"/>
        </p:nvSpPr>
        <p:spPr>
          <a:xfrm>
            <a:off x="474493" y="12884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18424739"/>
      </p:ext>
    </p:extLst>
  </p:cSld>
  <p:clrMapOvr>
    <a:masterClrMapping/>
  </p:clrMapOvr>
  <p:transition spd="med">
    <p:fade/>
  </p:transition>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ICON Grid Boxes 4UP with Intro">
    <p:bg>
      <p:bgPr>
        <a:solidFill>
          <a:srgbClr val="CCDFF1">
            <a:alpha val="3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55FB54-F5EA-C613-D5F4-F3C0063B3E2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19" name="Title 1">
            <a:extLst>
              <a:ext uri="{FF2B5EF4-FFF2-40B4-BE49-F238E27FC236}">
                <a16:creationId xmlns:a16="http://schemas.microsoft.com/office/drawing/2014/main" id="{71D89516-E743-9149-8E82-C8FD33FB9E82}"/>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25" name="Content Placeholder 3">
            <a:extLst>
              <a:ext uri="{FF2B5EF4-FFF2-40B4-BE49-F238E27FC236}">
                <a16:creationId xmlns:a16="http://schemas.microsoft.com/office/drawing/2014/main" id="{62ACBA56-8EF4-494B-AB68-12ECC4D0812F}"/>
              </a:ext>
            </a:extLst>
          </p:cNvPr>
          <p:cNvSpPr>
            <a:spLocks noGrp="1"/>
          </p:cNvSpPr>
          <p:nvPr>
            <p:ph sz="quarter" idx="4294967295" hasCustomPrompt="1"/>
          </p:nvPr>
        </p:nvSpPr>
        <p:spPr>
          <a:xfrm>
            <a:off x="432000" y="1285014"/>
            <a:ext cx="3564001" cy="4769711"/>
          </a:xfrm>
        </p:spPr>
        <p:txBody>
          <a:bodyPr/>
          <a:lstStyle>
            <a:lvl1pPr marL="0" indent="0">
              <a:buNone/>
              <a:defRPr sz="2200">
                <a:solidFill>
                  <a:schemeClr val="tx1"/>
                </a:solidFill>
              </a:defRPr>
            </a:lvl1pPr>
          </a:lstStyle>
          <a:p>
            <a:r>
              <a:rPr lang="en-GB"/>
              <a:t>Intro summary text goes here</a:t>
            </a:r>
          </a:p>
        </p:txBody>
      </p:sp>
      <p:sp>
        <p:nvSpPr>
          <p:cNvPr id="12" name="Rectangle: Top Corners Rounded 11">
            <a:extLst>
              <a:ext uri="{FF2B5EF4-FFF2-40B4-BE49-F238E27FC236}">
                <a16:creationId xmlns:a16="http://schemas.microsoft.com/office/drawing/2014/main" id="{5E206611-9F04-2C46-95B1-573726492E29}"/>
              </a:ext>
              <a:ext uri="{C183D7F6-B498-43B3-948B-1728B52AA6E4}">
                <adec:decorative xmlns:adec="http://schemas.microsoft.com/office/drawing/2017/decorative" val="1"/>
              </a:ext>
            </a:extLst>
          </p:cNvPr>
          <p:cNvSpPr/>
          <p:nvPr/>
        </p:nvSpPr>
        <p:spPr>
          <a:xfrm>
            <a:off x="4310428" y="1285014"/>
            <a:ext cx="3564000" cy="900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7">
            <a:extLst>
              <a:ext uri="{FF2B5EF4-FFF2-40B4-BE49-F238E27FC236}">
                <a16:creationId xmlns:a16="http://schemas.microsoft.com/office/drawing/2014/main" id="{BA897845-DFE8-7140-BE24-7AD33E02F2ED}"/>
              </a:ext>
            </a:extLst>
          </p:cNvPr>
          <p:cNvSpPr>
            <a:spLocks noGrp="1"/>
          </p:cNvSpPr>
          <p:nvPr>
            <p:ph type="body" sz="quarter" idx="13"/>
          </p:nvPr>
        </p:nvSpPr>
        <p:spPr>
          <a:xfrm>
            <a:off x="4310428" y="2185014"/>
            <a:ext cx="3564000" cy="1512000"/>
          </a:xfrm>
          <a:prstGeom prst="rect">
            <a:avLst/>
          </a:prstGeom>
          <a:solidFill>
            <a:schemeClr val="bg1">
              <a:lumMod val="95000"/>
            </a:schemeClr>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4" name="Rectangle: Top Corners Rounded 13">
            <a:extLst>
              <a:ext uri="{FF2B5EF4-FFF2-40B4-BE49-F238E27FC236}">
                <a16:creationId xmlns:a16="http://schemas.microsoft.com/office/drawing/2014/main" id="{C737232C-EBE9-2647-917F-C7C76B087CA4}"/>
              </a:ext>
              <a:ext uri="{C183D7F6-B498-43B3-948B-1728B52AA6E4}">
                <adec:decorative xmlns:adec="http://schemas.microsoft.com/office/drawing/2017/decorative" val="1"/>
              </a:ext>
            </a:extLst>
          </p:cNvPr>
          <p:cNvSpPr/>
          <p:nvPr/>
        </p:nvSpPr>
        <p:spPr>
          <a:xfrm>
            <a:off x="8264591" y="1285014"/>
            <a:ext cx="3564000" cy="900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7">
            <a:extLst>
              <a:ext uri="{FF2B5EF4-FFF2-40B4-BE49-F238E27FC236}">
                <a16:creationId xmlns:a16="http://schemas.microsoft.com/office/drawing/2014/main" id="{9E4DF866-0267-6D4B-8CF4-FAFA97285DCA}"/>
              </a:ext>
            </a:extLst>
          </p:cNvPr>
          <p:cNvSpPr>
            <a:spLocks noGrp="1"/>
          </p:cNvSpPr>
          <p:nvPr>
            <p:ph type="body" sz="quarter" idx="14"/>
          </p:nvPr>
        </p:nvSpPr>
        <p:spPr>
          <a:xfrm>
            <a:off x="8264591" y="2186048"/>
            <a:ext cx="3564000" cy="1512000"/>
          </a:xfrm>
          <a:prstGeom prst="rect">
            <a:avLst/>
          </a:prstGeom>
          <a:solidFill>
            <a:schemeClr val="bg1">
              <a:lumMod val="95000"/>
            </a:schemeClr>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cxnSp>
        <p:nvCxnSpPr>
          <p:cNvPr id="22" name="Straight Connector 21">
            <a:extLst>
              <a:ext uri="{FF2B5EF4-FFF2-40B4-BE49-F238E27FC236}">
                <a16:creationId xmlns:a16="http://schemas.microsoft.com/office/drawing/2014/main" id="{ED046538-6FA9-4F4C-86B3-9F8268B46A71}"/>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2478043494"/>
      </p:ext>
    </p:extLst>
  </p:cSld>
  <p:clrMapOvr>
    <a:masterClrMapping/>
  </p:clrMapOvr>
  <p:transition spd="med">
    <p:fade/>
  </p:transition>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EXT Grid Boxes, Titles 2UP +Intro ">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66871" y="2290349"/>
            <a:ext cx="3564000" cy="3764374"/>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66871" y="12823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8259249" y="2290349"/>
            <a:ext cx="3564000" cy="3764372"/>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8259249" y="12823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4" name="Content Placeholder 3">
            <a:extLst>
              <a:ext uri="{FF2B5EF4-FFF2-40B4-BE49-F238E27FC236}">
                <a16:creationId xmlns:a16="http://schemas.microsoft.com/office/drawing/2014/main" id="{F17D3740-0A11-F14D-A939-98CD3587271B}"/>
              </a:ext>
            </a:extLst>
          </p:cNvPr>
          <p:cNvSpPr>
            <a:spLocks noGrp="1"/>
          </p:cNvSpPr>
          <p:nvPr>
            <p:ph sz="quarter" idx="4294967295" hasCustomPrompt="1"/>
          </p:nvPr>
        </p:nvSpPr>
        <p:spPr>
          <a:xfrm>
            <a:off x="432000" y="1285014"/>
            <a:ext cx="3564001" cy="4769711"/>
          </a:xfrm>
        </p:spPr>
        <p:txBody>
          <a:bodyPr lIns="0" tIns="0" rIns="0" bIns="0"/>
          <a:lstStyle>
            <a:lvl1pPr marL="0" indent="0">
              <a:buNone/>
              <a:defRPr sz="2200">
                <a:solidFill>
                  <a:schemeClr val="tx1"/>
                </a:solidFill>
              </a:defRPr>
            </a:lvl1pPr>
          </a:lstStyle>
          <a:p>
            <a:r>
              <a:rPr lang="en-GB"/>
              <a:t>Intro summary text goes here</a:t>
            </a:r>
          </a:p>
        </p:txBody>
      </p:sp>
      <p:sp>
        <p:nvSpPr>
          <p:cNvPr id="15" name="Title 1">
            <a:extLst>
              <a:ext uri="{FF2B5EF4-FFF2-40B4-BE49-F238E27FC236}">
                <a16:creationId xmlns:a16="http://schemas.microsoft.com/office/drawing/2014/main" id="{95347A23-4C56-A54D-96A3-4993B8606624}"/>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17" name="Text Placeholder 2">
            <a:extLst>
              <a:ext uri="{FF2B5EF4-FFF2-40B4-BE49-F238E27FC236}">
                <a16:creationId xmlns:a16="http://schemas.microsoft.com/office/drawing/2014/main" id="{721EFD07-C8A5-7845-9A8E-928B94195A0F}"/>
              </a:ext>
            </a:extLst>
          </p:cNvPr>
          <p:cNvSpPr>
            <a:spLocks noGrp="1"/>
          </p:cNvSpPr>
          <p:nvPr>
            <p:ph type="body" sz="quarter" idx="18" hasCustomPrompt="1"/>
          </p:nvPr>
        </p:nvSpPr>
        <p:spPr>
          <a:xfrm>
            <a:off x="4474871" y="1426237"/>
            <a:ext cx="3348000" cy="684000"/>
          </a:xfrm>
        </p:spPr>
        <p:txBody>
          <a:bodyPr anchor="ctr"/>
          <a:lstStyle>
            <a:lvl1pPr algn="ctr">
              <a:buNone/>
              <a:defRPr sz="2200" b="1">
                <a:solidFill>
                  <a:schemeClr val="tx1"/>
                </a:solidFill>
              </a:defRPr>
            </a:lvl1pPr>
          </a:lstStyle>
          <a:p>
            <a:pPr lvl="0"/>
            <a:r>
              <a:rPr lang="en-GB"/>
              <a:t>Insert title</a:t>
            </a:r>
          </a:p>
        </p:txBody>
      </p:sp>
      <p:sp>
        <p:nvSpPr>
          <p:cNvPr id="18" name="Text Placeholder 2">
            <a:extLst>
              <a:ext uri="{FF2B5EF4-FFF2-40B4-BE49-F238E27FC236}">
                <a16:creationId xmlns:a16="http://schemas.microsoft.com/office/drawing/2014/main" id="{6076541C-26A7-7147-BAC1-5A229E7C0E3C}"/>
              </a:ext>
            </a:extLst>
          </p:cNvPr>
          <p:cNvSpPr>
            <a:spLocks noGrp="1"/>
          </p:cNvSpPr>
          <p:nvPr>
            <p:ph type="body" sz="quarter" idx="19" hasCustomPrompt="1"/>
          </p:nvPr>
        </p:nvSpPr>
        <p:spPr>
          <a:xfrm>
            <a:off x="8367249" y="1426237"/>
            <a:ext cx="3348000" cy="684000"/>
          </a:xfrm>
        </p:spPr>
        <p:txBody>
          <a:bodyPr anchor="ctr"/>
          <a:lstStyle>
            <a:lvl1pPr algn="ctr">
              <a:buNone/>
              <a:defRPr sz="2200" b="1">
                <a:solidFill>
                  <a:schemeClr val="tx1"/>
                </a:solidFill>
              </a:defRPr>
            </a:lvl1pPr>
          </a:lstStyle>
          <a:p>
            <a:pPr lvl="0"/>
            <a:r>
              <a:rPr lang="en-GB"/>
              <a:t>Insert title</a:t>
            </a:r>
          </a:p>
        </p:txBody>
      </p:sp>
      <p:cxnSp>
        <p:nvCxnSpPr>
          <p:cNvPr id="16" name="Straight Connector 15">
            <a:extLst>
              <a:ext uri="{FF2B5EF4-FFF2-40B4-BE49-F238E27FC236}">
                <a16:creationId xmlns:a16="http://schemas.microsoft.com/office/drawing/2014/main" id="{D3FF391A-F0C8-2846-A025-06D92CB6CD43}"/>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4626D58-3C16-8648-D845-A7F5213188C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3512777080"/>
      </p:ext>
    </p:extLst>
  </p:cSld>
  <p:clrMapOvr>
    <a:masterClrMapping/>
  </p:clrMapOvr>
  <p:transition spd="med">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Heading, content, basic text one col">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5138" y="414734"/>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Content Placeholder 2"/>
          <p:cNvSpPr>
            <a:spLocks noGrp="1"/>
          </p:cNvSpPr>
          <p:nvPr>
            <p:ph idx="1" hasCustomPrompt="1"/>
          </p:nvPr>
        </p:nvSpPr>
        <p:spPr>
          <a:xfrm>
            <a:off x="375138" y="1415778"/>
            <a:ext cx="7632000" cy="4026443"/>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140793"/>
      </p:ext>
    </p:extLst>
  </p:cSld>
  <p:clrMapOvr>
    <a:masterClrMapping/>
  </p:clrMapOvr>
  <p:transition spd="med">
    <p:fade/>
  </p:transition>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EXT Grid boxes, Titles 4UP +Intro">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ext Placeholder 7">
            <a:extLst>
              <a:ext uri="{FF2B5EF4-FFF2-40B4-BE49-F238E27FC236}">
                <a16:creationId xmlns:a16="http://schemas.microsoft.com/office/drawing/2014/main" id="{BA897845-DFE8-7140-BE24-7AD33E02F2ED}"/>
              </a:ext>
            </a:extLst>
          </p:cNvPr>
          <p:cNvSpPr>
            <a:spLocks noGrp="1"/>
          </p:cNvSpPr>
          <p:nvPr>
            <p:ph type="body" sz="quarter" idx="13"/>
          </p:nvPr>
        </p:nvSpPr>
        <p:spPr>
          <a:xfrm>
            <a:off x="4310428" y="2402369"/>
            <a:ext cx="3564000" cy="1512000"/>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3" name="Text Placeholder 7">
            <a:extLst>
              <a:ext uri="{FF2B5EF4-FFF2-40B4-BE49-F238E27FC236}">
                <a16:creationId xmlns:a16="http://schemas.microsoft.com/office/drawing/2014/main" id="{9E4DF866-0267-6D4B-8CF4-FAFA97285DCA}"/>
              </a:ext>
            </a:extLst>
          </p:cNvPr>
          <p:cNvSpPr>
            <a:spLocks noGrp="1"/>
          </p:cNvSpPr>
          <p:nvPr>
            <p:ph type="body" sz="quarter" idx="14"/>
          </p:nvPr>
        </p:nvSpPr>
        <p:spPr>
          <a:xfrm>
            <a:off x="8264591" y="2403403"/>
            <a:ext cx="3564000" cy="1512000"/>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5" name="Content Placeholder 3">
            <a:extLst>
              <a:ext uri="{FF2B5EF4-FFF2-40B4-BE49-F238E27FC236}">
                <a16:creationId xmlns:a16="http://schemas.microsoft.com/office/drawing/2014/main" id="{EA0FBD3D-6E21-E549-967B-395F00EE1908}"/>
              </a:ext>
            </a:extLst>
          </p:cNvPr>
          <p:cNvSpPr>
            <a:spLocks noGrp="1"/>
          </p:cNvSpPr>
          <p:nvPr>
            <p:ph sz="quarter" idx="4294967295" hasCustomPrompt="1"/>
          </p:nvPr>
        </p:nvSpPr>
        <p:spPr>
          <a:xfrm>
            <a:off x="432000" y="1393014"/>
            <a:ext cx="3564001" cy="4865268"/>
          </a:xfrm>
        </p:spPr>
        <p:txBody>
          <a:bodyPr lIns="0" tIns="0" rIns="0" bIns="0"/>
          <a:lstStyle>
            <a:lvl1pPr marL="0" indent="0">
              <a:buNone/>
              <a:defRPr sz="2200">
                <a:solidFill>
                  <a:schemeClr val="tx1"/>
                </a:solidFill>
              </a:defRPr>
            </a:lvl1pPr>
          </a:lstStyle>
          <a:p>
            <a:r>
              <a:rPr lang="en-GB"/>
              <a:t>Intro summary text goes here</a:t>
            </a:r>
          </a:p>
        </p:txBody>
      </p:sp>
      <p:sp>
        <p:nvSpPr>
          <p:cNvPr id="19" name="Title 1">
            <a:extLst>
              <a:ext uri="{FF2B5EF4-FFF2-40B4-BE49-F238E27FC236}">
                <a16:creationId xmlns:a16="http://schemas.microsoft.com/office/drawing/2014/main" id="{E8CEA5C8-040E-A042-A8BE-B661106C8E75}"/>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26" name="Text Placeholder 2">
            <a:extLst>
              <a:ext uri="{FF2B5EF4-FFF2-40B4-BE49-F238E27FC236}">
                <a16:creationId xmlns:a16="http://schemas.microsoft.com/office/drawing/2014/main" id="{F63E93DE-B0A0-E448-839F-EC15B688DA99}"/>
              </a:ext>
            </a:extLst>
          </p:cNvPr>
          <p:cNvSpPr>
            <a:spLocks noGrp="1"/>
          </p:cNvSpPr>
          <p:nvPr>
            <p:ph type="body" sz="quarter" idx="19" hasCustomPrompt="1"/>
          </p:nvPr>
        </p:nvSpPr>
        <p:spPr>
          <a:xfrm>
            <a:off x="4418428" y="1393014"/>
            <a:ext cx="3348000" cy="684000"/>
          </a:xfrm>
        </p:spPr>
        <p:txBody>
          <a:bodyPr anchor="ctr"/>
          <a:lstStyle>
            <a:lvl1pPr algn="ctr">
              <a:buNone/>
              <a:defRPr sz="2200" b="1">
                <a:solidFill>
                  <a:schemeClr val="tx1"/>
                </a:solidFill>
              </a:defRPr>
            </a:lvl1pPr>
          </a:lstStyle>
          <a:p>
            <a:pPr lvl="0"/>
            <a:r>
              <a:rPr lang="en-GB"/>
              <a:t>Insert title</a:t>
            </a:r>
          </a:p>
        </p:txBody>
      </p:sp>
      <p:sp>
        <p:nvSpPr>
          <p:cNvPr id="27" name="Text Placeholder 2">
            <a:extLst>
              <a:ext uri="{FF2B5EF4-FFF2-40B4-BE49-F238E27FC236}">
                <a16:creationId xmlns:a16="http://schemas.microsoft.com/office/drawing/2014/main" id="{8728E9EF-F5FD-C54D-A0C4-E79B3934E34F}"/>
              </a:ext>
            </a:extLst>
          </p:cNvPr>
          <p:cNvSpPr>
            <a:spLocks noGrp="1"/>
          </p:cNvSpPr>
          <p:nvPr>
            <p:ph type="body" sz="quarter" idx="20" hasCustomPrompt="1"/>
          </p:nvPr>
        </p:nvSpPr>
        <p:spPr>
          <a:xfrm>
            <a:off x="8372591" y="1394399"/>
            <a:ext cx="3348000" cy="684000"/>
          </a:xfrm>
        </p:spPr>
        <p:txBody>
          <a:bodyPr anchor="ctr"/>
          <a:lstStyle>
            <a:lvl1pPr algn="ctr">
              <a:buNone/>
              <a:defRPr sz="2200" b="1">
                <a:solidFill>
                  <a:schemeClr val="tx1"/>
                </a:solidFill>
              </a:defRPr>
            </a:lvl1pPr>
          </a:lstStyle>
          <a:p>
            <a:pPr lvl="0"/>
            <a:r>
              <a:rPr lang="en-GB"/>
              <a:t>Insert title</a:t>
            </a:r>
          </a:p>
        </p:txBody>
      </p:sp>
      <p:cxnSp>
        <p:nvCxnSpPr>
          <p:cNvPr id="21" name="Straight Connector 20">
            <a:extLst>
              <a:ext uri="{FF2B5EF4-FFF2-40B4-BE49-F238E27FC236}">
                <a16:creationId xmlns:a16="http://schemas.microsoft.com/office/drawing/2014/main" id="{7116781D-5A03-6141-8389-E5AB404ECD9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6B9BB60-BD70-1857-B877-C41DEC1AF45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345355367"/>
      </p:ext>
    </p:extLst>
  </p:cSld>
  <p:clrMapOvr>
    <a:masterClrMapping/>
  </p:clrMapOvr>
  <p:transition spd="med">
    <p:fade/>
  </p:transition>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blue">
    <p:bg>
      <p:bgPr>
        <a:solidFill>
          <a:srgbClr val="F6F8F8"/>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537224" y="1314156"/>
            <a:ext cx="7503849" cy="3466727"/>
          </a:xfrm>
          <a:prstGeom prst="rect">
            <a:avLst/>
          </a:prstGeom>
        </p:spPr>
        <p:txBody>
          <a:bodyPr>
            <a:noAutofit/>
          </a:bodyPr>
          <a:lstStyle>
            <a:lvl1pPr marL="288000" indent="-288000" algn="l">
              <a:buNone/>
              <a:defRPr sz="42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left aligned text over multiple lines. Try to keep</a:t>
            </a:r>
            <a:br>
              <a:rPr lang="en-GB"/>
            </a:br>
            <a:r>
              <a:rPr lang="en-GB"/>
              <a:t>it to four lines if </a:t>
            </a:r>
            <a:r>
              <a:rPr lang="en-GB" err="1"/>
              <a:t>poss</a:t>
            </a:r>
            <a:r>
              <a:rPr lang="en-GB"/>
              <a:t> or five lines max.”</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828000" y="4780883"/>
            <a:ext cx="7503849" cy="896938"/>
          </a:xfrm>
          <a:prstGeom prst="rect">
            <a:avLst/>
          </a:prstGeom>
        </p:spPr>
        <p:txBody>
          <a:bodyPr/>
          <a:lstStyle>
            <a:lvl1pPr marL="0" indent="0" algn="l">
              <a:buNone/>
              <a:defRPr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B43FE3F0-85CD-934D-A3A3-CF2B78D73A35}"/>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A86FEEE-9136-D68E-6360-B4FDD6D917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373611073"/>
      </p:ext>
    </p:extLst>
  </p:cSld>
  <p:clrMapOvr>
    <a:masterClrMapping/>
  </p:clrMapOvr>
  <p:transition spd="med">
    <p:fade/>
  </p:transition>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Quote blue">
    <p:bg>
      <p:bgPr>
        <a:solidFill>
          <a:srgbClr val="CCDFF1">
            <a:alpha val="3000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537224" y="1314156"/>
            <a:ext cx="7503849" cy="3466727"/>
          </a:xfrm>
          <a:prstGeom prst="rect">
            <a:avLst/>
          </a:prstGeom>
        </p:spPr>
        <p:txBody>
          <a:bodyPr>
            <a:noAutofit/>
          </a:bodyPr>
          <a:lstStyle>
            <a:lvl1pPr marL="288000" indent="-288000" algn="l">
              <a:buNone/>
              <a:defRPr sz="42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left aligned text over multiple lines. Try to keep</a:t>
            </a:r>
            <a:br>
              <a:rPr lang="en-GB"/>
            </a:br>
            <a:r>
              <a:rPr lang="en-GB"/>
              <a:t>it to four lines if </a:t>
            </a:r>
            <a:r>
              <a:rPr lang="en-GB" err="1"/>
              <a:t>poss</a:t>
            </a:r>
            <a:r>
              <a:rPr lang="en-GB"/>
              <a:t> or five lines max.”</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828000" y="4780883"/>
            <a:ext cx="7503849" cy="896938"/>
          </a:xfrm>
          <a:prstGeom prst="rect">
            <a:avLst/>
          </a:prstGeom>
        </p:spPr>
        <p:txBody>
          <a:bodyPr/>
          <a:lstStyle>
            <a:lvl1pPr marL="0" indent="0" algn="l">
              <a:buNone/>
              <a:defRPr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B43FE3F0-85CD-934D-A3A3-CF2B78D73A35}"/>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A86FEEE-9136-D68E-6360-B4FDD6D917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878843049"/>
      </p:ext>
    </p:extLst>
  </p:cSld>
  <p:clrMapOvr>
    <a:masterClrMapping/>
  </p:clrMapOvr>
  <p:transition spd="med">
    <p:fade/>
  </p:transition>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Quote and imag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E4EE10-8D4E-C85B-5620-784900182A4E}"/>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6" name="Text Placeholder 7">
            <a:extLst>
              <a:ext uri="{FF2B5EF4-FFF2-40B4-BE49-F238E27FC236}">
                <a16:creationId xmlns:a16="http://schemas.microsoft.com/office/drawing/2014/main" id="{D43F37B1-1F8A-2CA4-9D19-C0E420FB42AE}"/>
              </a:ext>
            </a:extLst>
          </p:cNvPr>
          <p:cNvSpPr>
            <a:spLocks noGrp="1"/>
          </p:cNvSpPr>
          <p:nvPr>
            <p:ph type="body" sz="quarter" idx="15" hasCustomPrompt="1"/>
          </p:nvPr>
        </p:nvSpPr>
        <p:spPr>
          <a:xfrm>
            <a:off x="1337052" y="1673324"/>
            <a:ext cx="3461285" cy="658367"/>
          </a:xfrm>
          <a:prstGeom prst="rect">
            <a:avLst/>
          </a:prstGeom>
        </p:spPr>
        <p:txBody>
          <a:bodyPr lIns="0" tIns="0" rIns="0" bIns="0">
            <a:noAutofit/>
          </a:bodyPr>
          <a:lstStyle>
            <a:lvl1pPr marL="0" indent="0">
              <a:buNone/>
              <a:defRPr sz="36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Heading label</a:t>
            </a:r>
          </a:p>
        </p:txBody>
      </p:sp>
      <p:sp>
        <p:nvSpPr>
          <p:cNvPr id="2" name="Picture Placeholder 6">
            <a:extLst>
              <a:ext uri="{FF2B5EF4-FFF2-40B4-BE49-F238E27FC236}">
                <a16:creationId xmlns:a16="http://schemas.microsoft.com/office/drawing/2014/main" id="{2C90ABAC-E435-5C65-A8FA-9E315CE9DE53}"/>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8" name="Content Placeholder 2">
            <a:extLst>
              <a:ext uri="{FF2B5EF4-FFF2-40B4-BE49-F238E27FC236}">
                <a16:creationId xmlns:a16="http://schemas.microsoft.com/office/drawing/2014/main" id="{7F337CE4-9082-D695-8AD8-89148114EBDF}"/>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18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Tree>
    <p:extLst>
      <p:ext uri="{BB962C8B-B14F-4D97-AF65-F5344CB8AC3E}">
        <p14:creationId xmlns:p14="http://schemas.microsoft.com/office/powerpoint/2010/main" val="2293805254"/>
      </p:ext>
    </p:extLst>
  </p:cSld>
  <p:clrMapOvr>
    <a:masterClrMapping/>
  </p:clrMapOvr>
  <p:transition spd="med">
    <p:fade/>
  </p:transition>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3_Quote and imag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E4EE10-8D4E-C85B-5620-784900182A4E}"/>
              </a:ext>
              <a:ext uri="{C183D7F6-B498-43B3-948B-1728B52AA6E4}">
                <adec:decorative xmlns:adec="http://schemas.microsoft.com/office/drawing/2017/decorative" val="1"/>
              </a:ext>
            </a:extLst>
          </p:cNvPr>
          <p:cNvPicPr>
            <a:picLocks noChangeAspect="1"/>
          </p:cNvPicPr>
          <p:nvPr/>
        </p:nvPicPr>
        <p:blipFill>
          <a:blip r:embed="rId2"/>
          <a:srcRect t="5090" r="8799" b="3710"/>
          <a:stretch>
            <a:fillRect/>
          </a:stretch>
        </p:blipFill>
        <p:spPr>
          <a:xfrm>
            <a:off x="0" y="0"/>
            <a:ext cx="13320887" cy="7492999"/>
          </a:xfrm>
          <a:prstGeom prst="rect">
            <a:avLst/>
          </a:prstGeom>
        </p:spPr>
      </p:pic>
      <p:sp>
        <p:nvSpPr>
          <p:cNvPr id="3" name="Text Placeholder 7">
            <a:extLst>
              <a:ext uri="{FF2B5EF4-FFF2-40B4-BE49-F238E27FC236}">
                <a16:creationId xmlns:a16="http://schemas.microsoft.com/office/drawing/2014/main" id="{BA16B251-D1BB-394C-319F-40E8F04D7FB9}"/>
              </a:ext>
            </a:extLst>
          </p:cNvPr>
          <p:cNvSpPr>
            <a:spLocks noGrp="1"/>
          </p:cNvSpPr>
          <p:nvPr>
            <p:ph type="body" sz="quarter" idx="15" hasCustomPrompt="1"/>
          </p:nvPr>
        </p:nvSpPr>
        <p:spPr>
          <a:xfrm>
            <a:off x="1421718" y="1724124"/>
            <a:ext cx="3461285" cy="658367"/>
          </a:xfrm>
          <a:prstGeom prst="rect">
            <a:avLst/>
          </a:prstGeom>
        </p:spPr>
        <p:txBody>
          <a:bodyPr lIns="0" tIns="0" rIns="0" bIns="0">
            <a:noAutofit/>
          </a:bodyPr>
          <a:lstStyle>
            <a:lvl1pPr marL="0" indent="0">
              <a:buNone/>
              <a:defRPr sz="36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Heading label</a:t>
            </a:r>
          </a:p>
        </p:txBody>
      </p:sp>
      <p:sp>
        <p:nvSpPr>
          <p:cNvPr id="2" name="Picture Placeholder 6">
            <a:extLst>
              <a:ext uri="{FF2B5EF4-FFF2-40B4-BE49-F238E27FC236}">
                <a16:creationId xmlns:a16="http://schemas.microsoft.com/office/drawing/2014/main" id="{2C90ABAC-E435-5C65-A8FA-9E315CE9DE53}"/>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5" name="Content Placeholder 2">
            <a:extLst>
              <a:ext uri="{FF2B5EF4-FFF2-40B4-BE49-F238E27FC236}">
                <a16:creationId xmlns:a16="http://schemas.microsoft.com/office/drawing/2014/main" id="{4542D69F-C459-8ECE-06A1-66E418FF3EC1}"/>
              </a:ext>
            </a:extLst>
          </p:cNvPr>
          <p:cNvSpPr>
            <a:spLocks noGrp="1"/>
          </p:cNvSpPr>
          <p:nvPr>
            <p:ph idx="1" hasCustomPrompt="1"/>
          </p:nvPr>
        </p:nvSpPr>
        <p:spPr>
          <a:xfrm>
            <a:off x="1421717" y="2558894"/>
            <a:ext cx="3461285" cy="3562506"/>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18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Tree>
    <p:extLst>
      <p:ext uri="{BB962C8B-B14F-4D97-AF65-F5344CB8AC3E}">
        <p14:creationId xmlns:p14="http://schemas.microsoft.com/office/powerpoint/2010/main" val="757136665"/>
      </p:ext>
    </p:extLst>
  </p:cSld>
  <p:clrMapOvr>
    <a:masterClrMapping/>
  </p:clrMapOvr>
  <p:transition spd="med">
    <p:fade/>
  </p:transition>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Quote and image 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2196E5-15CA-15E3-1E10-32B3D19927EF}"/>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22" name="Rectangle 21">
            <a:extLst>
              <a:ext uri="{FF2B5EF4-FFF2-40B4-BE49-F238E27FC236}">
                <a16:creationId xmlns:a16="http://schemas.microsoft.com/office/drawing/2014/main" id="{35B6474B-ACF2-9D41-872B-7CB816A7A28A}"/>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6" name="Picture Placeholder 6">
            <a:extLst>
              <a:ext uri="{FF2B5EF4-FFF2-40B4-BE49-F238E27FC236}">
                <a16:creationId xmlns:a16="http://schemas.microsoft.com/office/drawing/2014/main" id="{652C93B3-5A12-5AAD-2ACF-93939EE7FBF5}"/>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4" name="Content Placeholder 2">
            <a:extLst>
              <a:ext uri="{FF2B5EF4-FFF2-40B4-BE49-F238E27FC236}">
                <a16:creationId xmlns:a16="http://schemas.microsoft.com/office/drawing/2014/main" id="{7558B23E-2241-0C04-DC3A-1FCFC1EF8A24}"/>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800" b="1">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“Add quote text here”</a:t>
            </a:r>
          </a:p>
        </p:txBody>
      </p:sp>
    </p:spTree>
    <p:extLst>
      <p:ext uri="{BB962C8B-B14F-4D97-AF65-F5344CB8AC3E}">
        <p14:creationId xmlns:p14="http://schemas.microsoft.com/office/powerpoint/2010/main" val="1494533744"/>
      </p:ext>
    </p:extLst>
  </p:cSld>
  <p:clrMapOvr>
    <a:masterClrMapping/>
  </p:clrMapOvr>
  <p:transition spd="med">
    <p:fade/>
  </p:transition>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Quote and image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B4F947-0C85-DAF2-683C-40847EF7F07B}"/>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2" name="Picture Placeholder 6">
            <a:extLst>
              <a:ext uri="{FF2B5EF4-FFF2-40B4-BE49-F238E27FC236}">
                <a16:creationId xmlns:a16="http://schemas.microsoft.com/office/drawing/2014/main" id="{EA7B0BA1-E61A-5019-0AA4-5328CA2AB0E1}"/>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 </a:t>
            </a:r>
          </a:p>
        </p:txBody>
      </p:sp>
      <p:sp>
        <p:nvSpPr>
          <p:cNvPr id="22" name="Rectangle 21">
            <a:extLst>
              <a:ext uri="{FF2B5EF4-FFF2-40B4-BE49-F238E27FC236}">
                <a16:creationId xmlns:a16="http://schemas.microsoft.com/office/drawing/2014/main" id="{35B6474B-ACF2-9D41-872B-7CB816A7A28A}"/>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Content Placeholder 2">
            <a:extLst>
              <a:ext uri="{FF2B5EF4-FFF2-40B4-BE49-F238E27FC236}">
                <a16:creationId xmlns:a16="http://schemas.microsoft.com/office/drawing/2014/main" id="{7A22BD2E-E9C2-A15B-06FB-553974CDE6CE}"/>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800" b="1">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“Add quote text here”</a:t>
            </a:r>
          </a:p>
        </p:txBody>
      </p:sp>
    </p:spTree>
    <p:extLst>
      <p:ext uri="{BB962C8B-B14F-4D97-AF65-F5344CB8AC3E}">
        <p14:creationId xmlns:p14="http://schemas.microsoft.com/office/powerpoint/2010/main" val="4214837688"/>
      </p:ext>
    </p:extLst>
  </p:cSld>
  <p:clrMapOvr>
    <a:masterClrMapping/>
  </p:clrMapOvr>
  <p:transition spd="med">
    <p:fade/>
  </p:transition>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5_Breaker Heading1-Blue-DarkBlueA">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0C3909-1482-1013-E118-A2CE0A1DD3D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E3119AD-4AAB-8B34-F6C1-8D76F0D453BB}"/>
              </a:ext>
            </a:extLst>
          </p:cNvPr>
          <p:cNvSpPr>
            <a:spLocks noGrp="1"/>
          </p:cNvSpPr>
          <p:nvPr>
            <p:ph type="title" hasCustomPrompt="1"/>
          </p:nvPr>
        </p:nvSpPr>
        <p:spPr>
          <a:xfrm>
            <a:off x="770042" y="2242938"/>
            <a:ext cx="10515600" cy="1325563"/>
          </a:xfrm>
        </p:spPr>
        <p:txBody>
          <a:bodyPr>
            <a:noAutofit/>
          </a:bodyPr>
          <a:lstStyle>
            <a:lvl1pPr>
              <a:defRPr sz="6000" b="1"/>
            </a:lvl1pPr>
          </a:lstStyle>
          <a:p>
            <a:r>
              <a:rPr lang="en-US"/>
              <a:t>Breaker slide 1</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82932" y="3564000"/>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2009419606"/>
      </p:ext>
    </p:extLst>
  </p:cSld>
  <p:clrMapOvr>
    <a:masterClrMapping/>
  </p:clrMapOvr>
  <p:transition spd="med">
    <p:fade/>
  </p:transition>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Breaker Heading1-Blue-DarkBlueA">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AF6C2AD-0E53-2A94-6EDF-C2BC1C35E66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41914" y="-121920"/>
            <a:ext cx="12408747" cy="6979920"/>
          </a:xfrm>
          <a:prstGeom prst="rect">
            <a:avLst/>
          </a:prstGeom>
        </p:spPr>
      </p:pic>
      <p:sp>
        <p:nvSpPr>
          <p:cNvPr id="4" name="Title 1">
            <a:extLst>
              <a:ext uri="{FF2B5EF4-FFF2-40B4-BE49-F238E27FC236}">
                <a16:creationId xmlns:a16="http://schemas.microsoft.com/office/drawing/2014/main" id="{3D1B5349-CF21-E9D2-92A0-6C58C15A043A}"/>
              </a:ext>
            </a:extLst>
          </p:cNvPr>
          <p:cNvSpPr>
            <a:spLocks noGrp="1"/>
          </p:cNvSpPr>
          <p:nvPr>
            <p:ph type="title" hasCustomPrompt="1"/>
          </p:nvPr>
        </p:nvSpPr>
        <p:spPr>
          <a:xfrm>
            <a:off x="521688" y="2165645"/>
            <a:ext cx="10515600" cy="1325563"/>
          </a:xfrm>
        </p:spPr>
        <p:txBody>
          <a:bodyPr>
            <a:noAutofit/>
          </a:bodyPr>
          <a:lstStyle>
            <a:lvl1pPr>
              <a:defRPr sz="6000" b="1"/>
            </a:lvl1pPr>
          </a:lstStyle>
          <a:p>
            <a:r>
              <a:rPr lang="en-US"/>
              <a:t>Breaker </a:t>
            </a:r>
            <a:br>
              <a:rPr lang="en-US"/>
            </a:br>
            <a:r>
              <a:rPr lang="en-US"/>
              <a:t>slide 2</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612000"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1707985932"/>
      </p:ext>
    </p:extLst>
  </p:cSld>
  <p:clrMapOvr>
    <a:masterClrMapping/>
  </p:clrMapOvr>
  <p:transition spd="med">
    <p:fade/>
  </p:transition>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8_Breaker Heading1-Blue-DarkBlueA">
    <p:bg>
      <p:bgPr>
        <a:solidFill>
          <a:srgbClr val="F6F8F8"/>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D07C2D6-AB1B-B84B-BC13-7D79E8BCFCF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16318" y="-148043"/>
            <a:ext cx="12499929" cy="7031210"/>
          </a:xfrm>
          <a:prstGeom prst="rect">
            <a:avLst/>
          </a:prstGeom>
        </p:spPr>
      </p:pic>
      <p:sp>
        <p:nvSpPr>
          <p:cNvPr id="2" name="Title 1">
            <a:extLst>
              <a:ext uri="{FF2B5EF4-FFF2-40B4-BE49-F238E27FC236}">
                <a16:creationId xmlns:a16="http://schemas.microsoft.com/office/drawing/2014/main" id="{8506D8CC-65FF-0E59-2392-2C0EBC0605F9}"/>
              </a:ext>
            </a:extLst>
          </p:cNvPr>
          <p:cNvSpPr>
            <a:spLocks noGrp="1"/>
          </p:cNvSpPr>
          <p:nvPr>
            <p:ph type="title" hasCustomPrompt="1"/>
          </p:nvPr>
        </p:nvSpPr>
        <p:spPr>
          <a:xfrm>
            <a:off x="747468" y="2165645"/>
            <a:ext cx="10515600" cy="1325563"/>
          </a:xfrm>
        </p:spPr>
        <p:txBody>
          <a:bodyPr>
            <a:noAutofit/>
          </a:bodyPr>
          <a:lstStyle>
            <a:lvl1pPr>
              <a:defRPr sz="6000" b="1"/>
            </a:lvl1pPr>
          </a:lstStyle>
          <a:p>
            <a:r>
              <a:rPr lang="en-US"/>
              <a:t>Breaker </a:t>
            </a:r>
            <a:br>
              <a:rPr lang="en-US"/>
            </a:br>
            <a:r>
              <a:rPr lang="en-US"/>
              <a:t>slide 3</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91916"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3307821641"/>
      </p:ext>
    </p:extLst>
  </p:cSld>
  <p:clrMapOvr>
    <a:masterClrMapping/>
  </p:clrMapOvr>
  <p:transition spd="med">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Heading, content, basic text one col">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5138" y="414734"/>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Content Placeholder 2"/>
          <p:cNvSpPr>
            <a:spLocks noGrp="1"/>
          </p:cNvSpPr>
          <p:nvPr>
            <p:ph idx="1" hasCustomPrompt="1"/>
          </p:nvPr>
        </p:nvSpPr>
        <p:spPr>
          <a:xfrm>
            <a:off x="375138" y="1415778"/>
            <a:ext cx="7632000" cy="4026443"/>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800358"/>
      </p:ext>
    </p:extLst>
  </p:cSld>
  <p:clrMapOvr>
    <a:masterClrMapping/>
  </p:clrMapOvr>
  <p:transition spd="med">
    <p:fade/>
  </p:transition>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7_Breaker Heading1-Blue-DarkBlueA">
    <p:bg>
      <p:bgPr>
        <a:solidFill>
          <a:srgbClr val="F6F8F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76489-9A30-702B-3E26-D81845892857}"/>
              </a:ext>
            </a:extLst>
          </p:cNvPr>
          <p:cNvSpPr>
            <a:spLocks noGrp="1"/>
          </p:cNvSpPr>
          <p:nvPr>
            <p:ph type="title" hasCustomPrompt="1"/>
          </p:nvPr>
        </p:nvSpPr>
        <p:spPr>
          <a:xfrm>
            <a:off x="747468" y="2165645"/>
            <a:ext cx="10515600" cy="1325563"/>
          </a:xfrm>
        </p:spPr>
        <p:txBody>
          <a:bodyPr>
            <a:noAutofit/>
          </a:bodyPr>
          <a:lstStyle>
            <a:lvl1pPr>
              <a:defRPr sz="6000" b="1"/>
            </a:lvl1pPr>
          </a:lstStyle>
          <a:p>
            <a:r>
              <a:rPr lang="en-US"/>
              <a:t>Breaker </a:t>
            </a:r>
            <a:br>
              <a:rPr lang="en-US"/>
            </a:br>
            <a:r>
              <a:rPr lang="en-US"/>
              <a:t>slide 4</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54598"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pic>
        <p:nvPicPr>
          <p:cNvPr id="5" name="Picture 4" descr="A blue rectangle with black background&#10;&#10;Description automatically generated">
            <a:extLst>
              <a:ext uri="{FF2B5EF4-FFF2-40B4-BE49-F238E27FC236}">
                <a16:creationId xmlns:a16="http://schemas.microsoft.com/office/drawing/2014/main" id="{D115B473-1B85-DD59-52BE-0E90A80C940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12785624"/>
      </p:ext>
    </p:extLst>
  </p:cSld>
  <p:clrMapOvr>
    <a:masterClrMapping/>
  </p:clrMapOvr>
  <p:transition spd="med">
    <p:fade/>
  </p:transition>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Headline slide with image A">
    <p:bg>
      <p:bgPr>
        <a:solidFill>
          <a:srgbClr val="F6F8F8"/>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5" name="Text Placeholder 6">
            <a:extLst>
              <a:ext uri="{FF2B5EF4-FFF2-40B4-BE49-F238E27FC236}">
                <a16:creationId xmlns:a16="http://schemas.microsoft.com/office/drawing/2014/main" id="{50355A0D-4235-0CF1-A976-C33D8CCCBFCD}"/>
              </a:ext>
            </a:extLst>
          </p:cNvPr>
          <p:cNvSpPr>
            <a:spLocks noGrp="1"/>
          </p:cNvSpPr>
          <p:nvPr>
            <p:ph type="body" sz="quarter" idx="13" hasCustomPrompt="1"/>
          </p:nvPr>
        </p:nvSpPr>
        <p:spPr>
          <a:xfrm>
            <a:off x="891916"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2" name="Title 1">
            <a:extLst>
              <a:ext uri="{FF2B5EF4-FFF2-40B4-BE49-F238E27FC236}">
                <a16:creationId xmlns:a16="http://schemas.microsoft.com/office/drawing/2014/main" id="{77E577A8-7F18-CBCC-319C-10DC2550A76F}"/>
              </a:ext>
            </a:extLst>
          </p:cNvPr>
          <p:cNvSpPr>
            <a:spLocks noGrp="1"/>
          </p:cNvSpPr>
          <p:nvPr>
            <p:ph type="title" hasCustomPrompt="1"/>
          </p:nvPr>
        </p:nvSpPr>
        <p:spPr>
          <a:xfrm>
            <a:off x="747468" y="2165645"/>
            <a:ext cx="4716354" cy="1325563"/>
          </a:xfrm>
        </p:spPr>
        <p:txBody>
          <a:bodyPr>
            <a:noAutofit/>
          </a:bodyPr>
          <a:lstStyle>
            <a:lvl1pPr>
              <a:defRPr sz="6000" b="1"/>
            </a:lvl1pPr>
          </a:lstStyle>
          <a:p>
            <a:r>
              <a:rPr lang="en-US"/>
              <a:t>Breaker </a:t>
            </a:r>
            <a:br>
              <a:rPr lang="en-US"/>
            </a:br>
            <a:r>
              <a:rPr lang="en-US"/>
              <a:t>slide 5</a:t>
            </a:r>
            <a:endParaRPr lang="en-GB"/>
          </a:p>
        </p:txBody>
      </p:sp>
    </p:spTree>
    <p:extLst>
      <p:ext uri="{BB962C8B-B14F-4D97-AF65-F5344CB8AC3E}">
        <p14:creationId xmlns:p14="http://schemas.microsoft.com/office/powerpoint/2010/main" val="2820587196"/>
      </p:ext>
    </p:extLst>
  </p:cSld>
  <p:clrMapOvr>
    <a:masterClrMapping/>
  </p:clrMapOvr>
  <p:transition spd="med">
    <p:fade/>
  </p:transition>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Data 1">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537846614"/>
      </p:ext>
    </p:extLst>
  </p:cSld>
  <p:clrMapOvr>
    <a:masterClrMapping/>
  </p:clrMapOvr>
  <p:transition spd="med">
    <p:fade/>
  </p:transition>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Data 1">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10075"/>
            <a:ext cx="11404154" cy="426721"/>
          </a:xfrm>
          <a:prstGeom prst="rect">
            <a:avLst/>
          </a:prstGeom>
        </p:spPr>
        <p:txBody>
          <a:bodyPr lIns="0" tIns="0" rIns="0" bIns="0" anchor="t">
            <a:normAutofit/>
          </a:bodyPr>
          <a:lstStyle>
            <a:lvl1pPr>
              <a:defRPr sz="24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FB2922A9-9C8F-43B1-7D0A-0C7761EE45F2}"/>
              </a:ext>
            </a:extLst>
          </p:cNvPr>
          <p:cNvSpPr>
            <a:spLocks noGrp="1"/>
          </p:cNvSpPr>
          <p:nvPr>
            <p:ph type="body" sz="quarter" idx="13" hasCustomPrompt="1"/>
          </p:nvPr>
        </p:nvSpPr>
        <p:spPr>
          <a:xfrm>
            <a:off x="432001" y="7672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18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Tree>
    <p:extLst>
      <p:ext uri="{BB962C8B-B14F-4D97-AF65-F5344CB8AC3E}">
        <p14:creationId xmlns:p14="http://schemas.microsoft.com/office/powerpoint/2010/main" val="3506316689"/>
      </p:ext>
    </p:extLst>
  </p:cSld>
  <p:clrMapOvr>
    <a:masterClrMapping/>
  </p:clrMapOvr>
  <p:transition spd="med">
    <p:fade/>
  </p:transition>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Data 1">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10075"/>
            <a:ext cx="11404154" cy="426721"/>
          </a:xfrm>
          <a:prstGeom prst="rect">
            <a:avLst/>
          </a:prstGeom>
        </p:spPr>
        <p:txBody>
          <a:bodyPr lIns="0" tIns="0" rIns="0" bIns="0" anchor="t">
            <a:normAutofit/>
          </a:bodyPr>
          <a:lstStyle>
            <a:lvl1pPr>
              <a:defRPr sz="24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FB2922A9-9C8F-43B1-7D0A-0C7761EE45F2}"/>
              </a:ext>
            </a:extLst>
          </p:cNvPr>
          <p:cNvSpPr>
            <a:spLocks noGrp="1"/>
          </p:cNvSpPr>
          <p:nvPr>
            <p:ph type="body" sz="quarter" idx="13" hasCustomPrompt="1"/>
          </p:nvPr>
        </p:nvSpPr>
        <p:spPr>
          <a:xfrm>
            <a:off x="432001" y="7672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18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Tree>
    <p:extLst>
      <p:ext uri="{BB962C8B-B14F-4D97-AF65-F5344CB8AC3E}">
        <p14:creationId xmlns:p14="http://schemas.microsoft.com/office/powerpoint/2010/main" val="3740245753"/>
      </p:ext>
    </p:extLst>
  </p:cSld>
  <p:clrMapOvr>
    <a:masterClrMapping/>
  </p:clrMapOvr>
  <p:transition spd="med">
    <p:fade/>
  </p:transition>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End Slide ACCESSIBLE">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D92FD5-08EA-6BC8-29BC-BCF5EEFE18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509143" y="-71523"/>
            <a:ext cx="10768951" cy="7616239"/>
          </a:xfrm>
          <a:prstGeom prst="rect">
            <a:avLst/>
          </a:prstGeom>
        </p:spPr>
      </p:pic>
      <p:pic>
        <p:nvPicPr>
          <p:cNvPr id="3" name="Picture 2" descr="Logo&#10;&#10;Description automatically generated">
            <a:extLst>
              <a:ext uri="{FF2B5EF4-FFF2-40B4-BE49-F238E27FC236}">
                <a16:creationId xmlns:a16="http://schemas.microsoft.com/office/drawing/2014/main" id="{077C56A3-4FFE-73CF-6F7F-1F451E5B3F1E}"/>
              </a:ext>
            </a:extLst>
          </p:cNvPr>
          <p:cNvPicPr>
            <a:picLocks noChangeAspect="1"/>
          </p:cNvPicPr>
          <p:nvPr/>
        </p:nvPicPr>
        <p:blipFill>
          <a:blip r:embed="rId3"/>
          <a:srcRect b="42245"/>
          <a:stretch>
            <a:fillRect/>
          </a:stretch>
        </p:blipFill>
        <p:spPr>
          <a:xfrm>
            <a:off x="10551045" y="364426"/>
            <a:ext cx="1208955" cy="565878"/>
          </a:xfrm>
          <a:prstGeom prst="rect">
            <a:avLst/>
          </a:prstGeom>
        </p:spPr>
      </p:pic>
      <p:sp>
        <p:nvSpPr>
          <p:cNvPr id="2" name="TextBox 1">
            <a:extLst>
              <a:ext uri="{FF2B5EF4-FFF2-40B4-BE49-F238E27FC236}">
                <a16:creationId xmlns:a16="http://schemas.microsoft.com/office/drawing/2014/main" id="{0390E57B-AF19-8642-9E47-AF887F52887B}"/>
              </a:ext>
            </a:extLst>
          </p:cNvPr>
          <p:cNvSpPr txBox="1"/>
          <p:nvPr/>
        </p:nvSpPr>
        <p:spPr>
          <a:xfrm>
            <a:off x="5610770" y="2808746"/>
            <a:ext cx="4343734" cy="2608032"/>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2400"/>
              </a:spcAft>
              <a:buClr>
                <a:srgbClr val="005EB8"/>
              </a:buClr>
              <a:buSzTx/>
              <a:buFont typeface="Arial" panose="020B0604020202020204" pitchFamily="34" charset="0"/>
              <a:buNone/>
              <a:tabLst/>
              <a:defRPr/>
            </a:pPr>
            <a:endParaRPr lang="en-GB" sz="2400" b="1">
              <a:solidFill>
                <a:schemeClr val="tx1"/>
              </a:solidFill>
            </a:endParaRP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Tree>
    <p:extLst>
      <p:ext uri="{BB962C8B-B14F-4D97-AF65-F5344CB8AC3E}">
        <p14:creationId xmlns:p14="http://schemas.microsoft.com/office/powerpoint/2010/main" val="4063359785"/>
      </p:ext>
    </p:extLst>
  </p:cSld>
  <p:clrMapOvr>
    <a:masterClrMapping/>
  </p:clrMapOvr>
  <p:transition spd="med">
    <p:fade/>
  </p:transition>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9806-0B63-3C4D-83C6-EB7449762F4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7F12C8C-64A8-644F-84BF-02281CC056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C7C3F2F-27E5-0643-8728-ABCC65ABB768}"/>
              </a:ext>
            </a:extLst>
          </p:cNvPr>
          <p:cNvSpPr>
            <a:spLocks noGrp="1"/>
          </p:cNvSpPr>
          <p:nvPr>
            <p:ph type="dt" sz="half" idx="10"/>
          </p:nvPr>
        </p:nvSpPr>
        <p:spPr/>
        <p:txBody>
          <a:bodyPr/>
          <a:lstStyle/>
          <a:p>
            <a:fld id="{89C813A0-7037-6249-8A12-9C8B126406AD}" type="datetime1">
              <a:rPr lang="en-GB" smtClean="0"/>
              <a:t>03/09/2026</a:t>
            </a:fld>
            <a:endParaRPr lang="en-US"/>
          </a:p>
        </p:txBody>
      </p:sp>
      <p:sp>
        <p:nvSpPr>
          <p:cNvPr id="5" name="Footer Placeholder 4">
            <a:extLst>
              <a:ext uri="{FF2B5EF4-FFF2-40B4-BE49-F238E27FC236}">
                <a16:creationId xmlns:a16="http://schemas.microsoft.com/office/drawing/2014/main" id="{F51E5450-6193-3240-9A16-84D9F23305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336D19-6B42-DA42-8A5F-29621CD44AD8}"/>
              </a:ext>
            </a:extLst>
          </p:cNvPr>
          <p:cNvSpPr>
            <a:spLocks noGrp="1"/>
          </p:cNvSpPr>
          <p:nvPr>
            <p:ph type="sldNum" sz="quarter" idx="12"/>
          </p:nvPr>
        </p:nvSpPr>
        <p:spPr/>
        <p:txBody>
          <a:bodyPr/>
          <a:lstStyle/>
          <a:p>
            <a:fld id="{C733BBA1-C3A5-544F-A37C-DC155C341E59}" type="slidenum">
              <a:rPr lang="en-US" smtClean="0"/>
              <a:t>‹#›</a:t>
            </a:fld>
            <a:endParaRPr lang="en-US"/>
          </a:p>
        </p:txBody>
      </p:sp>
    </p:spTree>
    <p:extLst>
      <p:ext uri="{BB962C8B-B14F-4D97-AF65-F5344CB8AC3E}">
        <p14:creationId xmlns:p14="http://schemas.microsoft.com/office/powerpoint/2010/main" val="37191859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8E61E-ABA0-A749-8C39-11B23BF9846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90300E7-E425-0245-A63E-6F3ECAC64D0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50AE1DB-A979-CB47-8885-502535260737}"/>
              </a:ext>
            </a:extLst>
          </p:cNvPr>
          <p:cNvSpPr>
            <a:spLocks noGrp="1"/>
          </p:cNvSpPr>
          <p:nvPr>
            <p:ph type="dt" sz="half" idx="10"/>
          </p:nvPr>
        </p:nvSpPr>
        <p:spPr/>
        <p:txBody>
          <a:bodyPr/>
          <a:lstStyle/>
          <a:p>
            <a:fld id="{47C7BFE7-5E8A-D74C-9C7C-8ED59DD06E8F}" type="datetime1">
              <a:rPr lang="en-GB" smtClean="0"/>
              <a:t>03/09/2026</a:t>
            </a:fld>
            <a:endParaRPr lang="en-US"/>
          </a:p>
        </p:txBody>
      </p:sp>
      <p:sp>
        <p:nvSpPr>
          <p:cNvPr id="5" name="Footer Placeholder 4">
            <a:extLst>
              <a:ext uri="{FF2B5EF4-FFF2-40B4-BE49-F238E27FC236}">
                <a16:creationId xmlns:a16="http://schemas.microsoft.com/office/drawing/2014/main" id="{1DCBF391-AC7C-1942-884E-5EEBA783AA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F69BC2-3A41-0443-B8E8-D644BD3D94E2}"/>
              </a:ext>
            </a:extLst>
          </p:cNvPr>
          <p:cNvSpPr>
            <a:spLocks noGrp="1"/>
          </p:cNvSpPr>
          <p:nvPr>
            <p:ph type="sldNum" sz="quarter" idx="12"/>
          </p:nvPr>
        </p:nvSpPr>
        <p:spPr/>
        <p:txBody>
          <a:bodyPr/>
          <a:lstStyle/>
          <a:p>
            <a:fld id="{C733BBA1-C3A5-544F-A37C-DC155C341E59}" type="slidenum">
              <a:rPr lang="en-US" smtClean="0"/>
              <a:t>‹#›</a:t>
            </a:fld>
            <a:endParaRPr lang="en-US"/>
          </a:p>
        </p:txBody>
      </p:sp>
    </p:spTree>
    <p:extLst>
      <p:ext uri="{BB962C8B-B14F-4D97-AF65-F5344CB8AC3E}">
        <p14:creationId xmlns:p14="http://schemas.microsoft.com/office/powerpoint/2010/main" val="2693032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ample-Icons-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741F68A-44AA-5742-B124-91614CFD14BB}"/>
              </a:ext>
              <a:ext uri="{C183D7F6-B498-43B3-948B-1728B52AA6E4}">
                <adec:decorative xmlns:adec="http://schemas.microsoft.com/office/drawing/2017/decorative" val="1"/>
              </a:ext>
            </a:extLst>
          </p:cNvPr>
          <p:cNvSpPr/>
          <p:nvPr/>
        </p:nvSpPr>
        <p:spPr>
          <a:xfrm>
            <a:off x="383058"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568E66E-4300-C34D-B490-E2E6A73E585A}"/>
              </a:ext>
              <a:ext uri="{C183D7F6-B498-43B3-948B-1728B52AA6E4}">
                <adec:decorative xmlns:adec="http://schemas.microsoft.com/office/drawing/2017/decorative" val="1"/>
              </a:ext>
            </a:extLst>
          </p:cNvPr>
          <p:cNvSpPr/>
          <p:nvPr/>
        </p:nvSpPr>
        <p:spPr>
          <a:xfrm>
            <a:off x="383058"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337980B-A75B-014B-A7A8-965882204640}"/>
              </a:ext>
              <a:ext uri="{C183D7F6-B498-43B3-948B-1728B52AA6E4}">
                <adec:decorative xmlns:adec="http://schemas.microsoft.com/office/drawing/2017/decorative" val="1"/>
              </a:ext>
            </a:extLst>
          </p:cNvPr>
          <p:cNvSpPr/>
          <p:nvPr/>
        </p:nvSpPr>
        <p:spPr>
          <a:xfrm>
            <a:off x="1534525"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8B5FF7D-C2EF-9E4C-A4CF-A835052E5DF8}"/>
              </a:ext>
              <a:ext uri="{C183D7F6-B498-43B3-948B-1728B52AA6E4}">
                <adec:decorative xmlns:adec="http://schemas.microsoft.com/office/drawing/2017/decorative" val="1"/>
              </a:ext>
            </a:extLst>
          </p:cNvPr>
          <p:cNvSpPr/>
          <p:nvPr/>
        </p:nvSpPr>
        <p:spPr>
          <a:xfrm>
            <a:off x="2685992"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77481C1-F4F0-BE4E-B991-152BB9620270}"/>
              </a:ext>
              <a:ext uri="{C183D7F6-B498-43B3-948B-1728B52AA6E4}">
                <adec:decorative xmlns:adec="http://schemas.microsoft.com/office/drawing/2017/decorative" val="1"/>
              </a:ext>
            </a:extLst>
          </p:cNvPr>
          <p:cNvSpPr/>
          <p:nvPr/>
        </p:nvSpPr>
        <p:spPr>
          <a:xfrm>
            <a:off x="3837459"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FBC860F-BE8A-634D-9A96-33CE6D96B9F0}"/>
              </a:ext>
              <a:ext uri="{C183D7F6-B498-43B3-948B-1728B52AA6E4}">
                <adec:decorative xmlns:adec="http://schemas.microsoft.com/office/drawing/2017/decorative" val="1"/>
              </a:ext>
            </a:extLst>
          </p:cNvPr>
          <p:cNvSpPr/>
          <p:nvPr/>
        </p:nvSpPr>
        <p:spPr>
          <a:xfrm>
            <a:off x="4988926"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FA913FF-786C-1944-BF18-E9AB064B3444}"/>
              </a:ext>
              <a:ext uri="{C183D7F6-B498-43B3-948B-1728B52AA6E4}">
                <adec:decorative xmlns:adec="http://schemas.microsoft.com/office/drawing/2017/decorative" val="1"/>
              </a:ext>
            </a:extLst>
          </p:cNvPr>
          <p:cNvSpPr/>
          <p:nvPr/>
        </p:nvSpPr>
        <p:spPr>
          <a:xfrm>
            <a:off x="6140393"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6C22D839-E390-8340-B649-B4FC5A6CFD70}"/>
              </a:ext>
              <a:ext uri="{C183D7F6-B498-43B3-948B-1728B52AA6E4}">
                <adec:decorative xmlns:adec="http://schemas.microsoft.com/office/drawing/2017/decorative" val="1"/>
              </a:ext>
            </a:extLst>
          </p:cNvPr>
          <p:cNvSpPr/>
          <p:nvPr/>
        </p:nvSpPr>
        <p:spPr>
          <a:xfrm>
            <a:off x="7291860"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640EE3D-EEFC-874A-A65B-DDDE03FC3221}"/>
              </a:ext>
              <a:ext uri="{C183D7F6-B498-43B3-948B-1728B52AA6E4}">
                <adec:decorative xmlns:adec="http://schemas.microsoft.com/office/drawing/2017/decorative" val="1"/>
              </a:ext>
            </a:extLst>
          </p:cNvPr>
          <p:cNvSpPr/>
          <p:nvPr/>
        </p:nvSpPr>
        <p:spPr>
          <a:xfrm>
            <a:off x="8443327"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2A667BF2-B8EF-D949-9F15-FC3B3099AD58}"/>
              </a:ext>
              <a:ext uri="{C183D7F6-B498-43B3-948B-1728B52AA6E4}">
                <adec:decorative xmlns:adec="http://schemas.microsoft.com/office/drawing/2017/decorative" val="1"/>
              </a:ext>
            </a:extLst>
          </p:cNvPr>
          <p:cNvSpPr/>
          <p:nvPr/>
        </p:nvSpPr>
        <p:spPr>
          <a:xfrm>
            <a:off x="9594794"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47201170-3375-514F-99C2-E37C6903968A}"/>
              </a:ext>
              <a:ext uri="{C183D7F6-B498-43B3-948B-1728B52AA6E4}">
                <adec:decorative xmlns:adec="http://schemas.microsoft.com/office/drawing/2017/decorative" val="1"/>
              </a:ext>
            </a:extLst>
          </p:cNvPr>
          <p:cNvSpPr/>
          <p:nvPr/>
        </p:nvSpPr>
        <p:spPr>
          <a:xfrm>
            <a:off x="10746258"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E18572B-1544-A043-9B02-7AB01C90C51F}"/>
              </a:ext>
              <a:ext uri="{C183D7F6-B498-43B3-948B-1728B52AA6E4}">
                <adec:decorative xmlns:adec="http://schemas.microsoft.com/office/drawing/2017/decorative" val="1"/>
              </a:ext>
            </a:extLst>
          </p:cNvPr>
          <p:cNvSpPr/>
          <p:nvPr/>
        </p:nvSpPr>
        <p:spPr>
          <a:xfrm>
            <a:off x="1534525"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8D2BEC2-9D68-CC4D-A04A-BB949A02D509}"/>
              </a:ext>
              <a:ext uri="{C183D7F6-B498-43B3-948B-1728B52AA6E4}">
                <adec:decorative xmlns:adec="http://schemas.microsoft.com/office/drawing/2017/decorative" val="1"/>
              </a:ext>
            </a:extLst>
          </p:cNvPr>
          <p:cNvSpPr/>
          <p:nvPr/>
        </p:nvSpPr>
        <p:spPr>
          <a:xfrm>
            <a:off x="2685992"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7415083-D44F-FE40-A8D1-7BFAC700DF6C}"/>
              </a:ext>
              <a:ext uri="{C183D7F6-B498-43B3-948B-1728B52AA6E4}">
                <adec:decorative xmlns:adec="http://schemas.microsoft.com/office/drawing/2017/decorative" val="1"/>
              </a:ext>
            </a:extLst>
          </p:cNvPr>
          <p:cNvSpPr/>
          <p:nvPr/>
        </p:nvSpPr>
        <p:spPr>
          <a:xfrm>
            <a:off x="3837459"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5E67BC68-4FB2-EE4A-A33E-6A7AF0CF413F}"/>
              </a:ext>
              <a:ext uri="{C183D7F6-B498-43B3-948B-1728B52AA6E4}">
                <adec:decorative xmlns:adec="http://schemas.microsoft.com/office/drawing/2017/decorative" val="1"/>
              </a:ext>
            </a:extLst>
          </p:cNvPr>
          <p:cNvSpPr/>
          <p:nvPr/>
        </p:nvSpPr>
        <p:spPr>
          <a:xfrm>
            <a:off x="4988926"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0277C142-7A53-7A4A-A8FB-FBF33048E364}"/>
              </a:ext>
              <a:ext uri="{C183D7F6-B498-43B3-948B-1728B52AA6E4}">
                <adec:decorative xmlns:adec="http://schemas.microsoft.com/office/drawing/2017/decorative" val="1"/>
              </a:ext>
            </a:extLst>
          </p:cNvPr>
          <p:cNvSpPr/>
          <p:nvPr/>
        </p:nvSpPr>
        <p:spPr>
          <a:xfrm>
            <a:off x="6140393"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6ADC5831-BE66-5045-87AF-18EBDF02747B}"/>
              </a:ext>
              <a:ext uri="{C183D7F6-B498-43B3-948B-1728B52AA6E4}">
                <adec:decorative xmlns:adec="http://schemas.microsoft.com/office/drawing/2017/decorative" val="1"/>
              </a:ext>
            </a:extLst>
          </p:cNvPr>
          <p:cNvSpPr/>
          <p:nvPr/>
        </p:nvSpPr>
        <p:spPr>
          <a:xfrm>
            <a:off x="7291860"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2CB65DE4-B016-474E-A1C1-495957C7CA04}"/>
              </a:ext>
              <a:ext uri="{C183D7F6-B498-43B3-948B-1728B52AA6E4}">
                <adec:decorative xmlns:adec="http://schemas.microsoft.com/office/drawing/2017/decorative" val="1"/>
              </a:ext>
            </a:extLst>
          </p:cNvPr>
          <p:cNvSpPr/>
          <p:nvPr/>
        </p:nvSpPr>
        <p:spPr>
          <a:xfrm>
            <a:off x="8443327"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58B3AA15-3E6B-C347-B0BE-F416C5684A23}"/>
              </a:ext>
              <a:ext uri="{C183D7F6-B498-43B3-948B-1728B52AA6E4}">
                <adec:decorative xmlns:adec="http://schemas.microsoft.com/office/drawing/2017/decorative" val="1"/>
              </a:ext>
            </a:extLst>
          </p:cNvPr>
          <p:cNvSpPr/>
          <p:nvPr/>
        </p:nvSpPr>
        <p:spPr>
          <a:xfrm>
            <a:off x="9594794"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AC0924D-A95B-1E43-84A3-825886C48DD3}"/>
              </a:ext>
              <a:ext uri="{C183D7F6-B498-43B3-948B-1728B52AA6E4}">
                <adec:decorative xmlns:adec="http://schemas.microsoft.com/office/drawing/2017/decorative" val="1"/>
              </a:ext>
            </a:extLst>
          </p:cNvPr>
          <p:cNvSpPr/>
          <p:nvPr/>
        </p:nvSpPr>
        <p:spPr>
          <a:xfrm>
            <a:off x="10746258"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CA6737CC-78B4-0C46-99B9-341CFA60EF40}"/>
              </a:ext>
              <a:ext uri="{C183D7F6-B498-43B3-948B-1728B52AA6E4}">
                <adec:decorative xmlns:adec="http://schemas.microsoft.com/office/drawing/2017/decorative" val="1"/>
              </a:ext>
            </a:extLst>
          </p:cNvPr>
          <p:cNvSpPr/>
          <p:nvPr/>
        </p:nvSpPr>
        <p:spPr>
          <a:xfrm>
            <a:off x="383058"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72455CAA-C332-E746-A62B-4F86F892F94A}"/>
              </a:ext>
              <a:ext uri="{C183D7F6-B498-43B3-948B-1728B52AA6E4}">
                <adec:decorative xmlns:adec="http://schemas.microsoft.com/office/drawing/2017/decorative" val="1"/>
              </a:ext>
            </a:extLst>
          </p:cNvPr>
          <p:cNvSpPr/>
          <p:nvPr/>
        </p:nvSpPr>
        <p:spPr>
          <a:xfrm>
            <a:off x="1534525"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8BF322EA-8B44-2C46-9412-34692FAFE8CB}"/>
              </a:ext>
              <a:ext uri="{C183D7F6-B498-43B3-948B-1728B52AA6E4}">
                <adec:decorative xmlns:adec="http://schemas.microsoft.com/office/drawing/2017/decorative" val="1"/>
              </a:ext>
            </a:extLst>
          </p:cNvPr>
          <p:cNvSpPr/>
          <p:nvPr/>
        </p:nvSpPr>
        <p:spPr>
          <a:xfrm>
            <a:off x="2685992"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DB462B7-0B7F-EA46-9EFF-D26991D2304D}"/>
              </a:ext>
              <a:ext uri="{C183D7F6-B498-43B3-948B-1728B52AA6E4}">
                <adec:decorative xmlns:adec="http://schemas.microsoft.com/office/drawing/2017/decorative" val="1"/>
              </a:ext>
            </a:extLst>
          </p:cNvPr>
          <p:cNvSpPr/>
          <p:nvPr/>
        </p:nvSpPr>
        <p:spPr>
          <a:xfrm>
            <a:off x="3837459"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FF522785-C8F3-734E-AF20-487FED2CEBCA}"/>
              </a:ext>
              <a:ext uri="{C183D7F6-B498-43B3-948B-1728B52AA6E4}">
                <adec:decorative xmlns:adec="http://schemas.microsoft.com/office/drawing/2017/decorative" val="1"/>
              </a:ext>
            </a:extLst>
          </p:cNvPr>
          <p:cNvSpPr/>
          <p:nvPr/>
        </p:nvSpPr>
        <p:spPr>
          <a:xfrm>
            <a:off x="4988926"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798AD1D6-A541-1941-8B56-2FF0936767C6}"/>
              </a:ext>
              <a:ext uri="{C183D7F6-B498-43B3-948B-1728B52AA6E4}">
                <adec:decorative xmlns:adec="http://schemas.microsoft.com/office/drawing/2017/decorative" val="1"/>
              </a:ext>
            </a:extLst>
          </p:cNvPr>
          <p:cNvSpPr/>
          <p:nvPr/>
        </p:nvSpPr>
        <p:spPr>
          <a:xfrm>
            <a:off x="6140393"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A844F750-124C-F246-BCDD-67595B93DC88}"/>
              </a:ext>
              <a:ext uri="{C183D7F6-B498-43B3-948B-1728B52AA6E4}">
                <adec:decorative xmlns:adec="http://schemas.microsoft.com/office/drawing/2017/decorative" val="1"/>
              </a:ext>
            </a:extLst>
          </p:cNvPr>
          <p:cNvSpPr/>
          <p:nvPr/>
        </p:nvSpPr>
        <p:spPr>
          <a:xfrm>
            <a:off x="7291860"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15499656-96AE-C649-B3C1-81D5C6F60DA6}"/>
              </a:ext>
              <a:ext uri="{C183D7F6-B498-43B3-948B-1728B52AA6E4}">
                <adec:decorative xmlns:adec="http://schemas.microsoft.com/office/drawing/2017/decorative" val="1"/>
              </a:ext>
            </a:extLst>
          </p:cNvPr>
          <p:cNvSpPr/>
          <p:nvPr/>
        </p:nvSpPr>
        <p:spPr>
          <a:xfrm>
            <a:off x="8443327"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3150134-3C23-2A41-8EC0-2D0F308CD2FE}"/>
              </a:ext>
              <a:ext uri="{C183D7F6-B498-43B3-948B-1728B52AA6E4}">
                <adec:decorative xmlns:adec="http://schemas.microsoft.com/office/drawing/2017/decorative" val="1"/>
              </a:ext>
            </a:extLst>
          </p:cNvPr>
          <p:cNvSpPr/>
          <p:nvPr/>
        </p:nvSpPr>
        <p:spPr>
          <a:xfrm>
            <a:off x="9594794"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4A542EAC-EEE9-2748-9DAC-6986FFF6348A}"/>
              </a:ext>
              <a:ext uri="{C183D7F6-B498-43B3-948B-1728B52AA6E4}">
                <adec:decorative xmlns:adec="http://schemas.microsoft.com/office/drawing/2017/decorative" val="1"/>
              </a:ext>
            </a:extLst>
          </p:cNvPr>
          <p:cNvSpPr/>
          <p:nvPr/>
        </p:nvSpPr>
        <p:spPr>
          <a:xfrm>
            <a:off x="10746258"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2D1CDB1A-8B42-520A-323D-5D120AA42E9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556274285"/>
      </p:ext>
    </p:extLst>
  </p:cSld>
  <p:clrMapOvr>
    <a:masterClrMapping/>
  </p:clrMapOvr>
  <p:transition spd="med">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1_Sample-Icons-Layout">
    <p:bg>
      <p:bgPr>
        <a:solidFill>
          <a:srgbClr val="F6F8F8"/>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741F68A-44AA-5742-B124-91614CFD14BB}"/>
              </a:ext>
              <a:ext uri="{C183D7F6-B498-43B3-948B-1728B52AA6E4}">
                <adec:decorative xmlns:adec="http://schemas.microsoft.com/office/drawing/2017/decorative" val="1"/>
              </a:ext>
            </a:extLst>
          </p:cNvPr>
          <p:cNvSpPr/>
          <p:nvPr/>
        </p:nvSpPr>
        <p:spPr>
          <a:xfrm>
            <a:off x="383058"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E18572B-1544-A043-9B02-7AB01C90C51F}"/>
              </a:ext>
              <a:ext uri="{C183D7F6-B498-43B3-948B-1728B52AA6E4}">
                <adec:decorative xmlns:adec="http://schemas.microsoft.com/office/drawing/2017/decorative" val="1"/>
              </a:ext>
            </a:extLst>
          </p:cNvPr>
          <p:cNvSpPr/>
          <p:nvPr/>
        </p:nvSpPr>
        <p:spPr>
          <a:xfrm>
            <a:off x="1534525"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8D2BEC2-9D68-CC4D-A04A-BB949A02D509}"/>
              </a:ext>
              <a:ext uri="{C183D7F6-B498-43B3-948B-1728B52AA6E4}">
                <adec:decorative xmlns:adec="http://schemas.microsoft.com/office/drawing/2017/decorative" val="1"/>
              </a:ext>
            </a:extLst>
          </p:cNvPr>
          <p:cNvSpPr/>
          <p:nvPr/>
        </p:nvSpPr>
        <p:spPr>
          <a:xfrm>
            <a:off x="2685992"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7415083-D44F-FE40-A8D1-7BFAC700DF6C}"/>
              </a:ext>
              <a:ext uri="{C183D7F6-B498-43B3-948B-1728B52AA6E4}">
                <adec:decorative xmlns:adec="http://schemas.microsoft.com/office/drawing/2017/decorative" val="1"/>
              </a:ext>
            </a:extLst>
          </p:cNvPr>
          <p:cNvSpPr/>
          <p:nvPr/>
        </p:nvSpPr>
        <p:spPr>
          <a:xfrm>
            <a:off x="3837459"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CA6737CC-78B4-0C46-99B9-341CFA60EF40}"/>
              </a:ext>
              <a:ext uri="{C183D7F6-B498-43B3-948B-1728B52AA6E4}">
                <adec:decorative xmlns:adec="http://schemas.microsoft.com/office/drawing/2017/decorative" val="1"/>
              </a:ext>
            </a:extLst>
          </p:cNvPr>
          <p:cNvSpPr/>
          <p:nvPr/>
        </p:nvSpPr>
        <p:spPr>
          <a:xfrm>
            <a:off x="383058"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72455CAA-C332-E746-A62B-4F86F892F94A}"/>
              </a:ext>
              <a:ext uri="{C183D7F6-B498-43B3-948B-1728B52AA6E4}">
                <adec:decorative xmlns:adec="http://schemas.microsoft.com/office/drawing/2017/decorative" val="1"/>
              </a:ext>
            </a:extLst>
          </p:cNvPr>
          <p:cNvSpPr/>
          <p:nvPr/>
        </p:nvSpPr>
        <p:spPr>
          <a:xfrm>
            <a:off x="1534525"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8BF322EA-8B44-2C46-9412-34692FAFE8CB}"/>
              </a:ext>
              <a:ext uri="{C183D7F6-B498-43B3-948B-1728B52AA6E4}">
                <adec:decorative xmlns:adec="http://schemas.microsoft.com/office/drawing/2017/decorative" val="1"/>
              </a:ext>
            </a:extLst>
          </p:cNvPr>
          <p:cNvSpPr/>
          <p:nvPr/>
        </p:nvSpPr>
        <p:spPr>
          <a:xfrm>
            <a:off x="2685992"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DB462B7-0B7F-EA46-9EFF-D26991D2304D}"/>
              </a:ext>
              <a:ext uri="{C183D7F6-B498-43B3-948B-1728B52AA6E4}">
                <adec:decorative xmlns:adec="http://schemas.microsoft.com/office/drawing/2017/decorative" val="1"/>
              </a:ext>
            </a:extLst>
          </p:cNvPr>
          <p:cNvSpPr/>
          <p:nvPr/>
        </p:nvSpPr>
        <p:spPr>
          <a:xfrm>
            <a:off x="3837459"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510BDAA4-2C6C-4E47-9616-5977DD23D840}"/>
              </a:ext>
              <a:ext uri="{C183D7F6-B498-43B3-948B-1728B52AA6E4}">
                <adec:decorative xmlns:adec="http://schemas.microsoft.com/office/drawing/2017/decorative" val="1"/>
              </a:ext>
            </a:extLst>
          </p:cNvPr>
          <p:cNvSpPr/>
          <p:nvPr/>
        </p:nvSpPr>
        <p:spPr>
          <a:xfrm>
            <a:off x="5122911"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2691AF0D-B60D-2949-AB30-089AD6A4A5A1}"/>
              </a:ext>
              <a:ext uri="{C183D7F6-B498-43B3-948B-1728B52AA6E4}">
                <adec:decorative xmlns:adec="http://schemas.microsoft.com/office/drawing/2017/decorative" val="1"/>
              </a:ext>
            </a:extLst>
          </p:cNvPr>
          <p:cNvSpPr/>
          <p:nvPr/>
        </p:nvSpPr>
        <p:spPr>
          <a:xfrm>
            <a:off x="7474153"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D76B0456-3FC3-5D44-A9F1-56A57FD0B992}"/>
              </a:ext>
              <a:ext uri="{C183D7F6-B498-43B3-948B-1728B52AA6E4}">
                <adec:decorative xmlns:adec="http://schemas.microsoft.com/office/drawing/2017/decorative" val="1"/>
              </a:ext>
            </a:extLst>
          </p:cNvPr>
          <p:cNvSpPr/>
          <p:nvPr/>
        </p:nvSpPr>
        <p:spPr>
          <a:xfrm>
            <a:off x="9825395"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D569F651-3737-5832-DC5A-9DB8A57B6C7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5" name="Title 1">
            <a:extLst>
              <a:ext uri="{FF2B5EF4-FFF2-40B4-BE49-F238E27FC236}">
                <a16:creationId xmlns:a16="http://schemas.microsoft.com/office/drawing/2014/main" id="{A1CA835D-248C-29AB-B7DE-5AD7C7D2A867}"/>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Tree>
    <p:extLst>
      <p:ext uri="{BB962C8B-B14F-4D97-AF65-F5344CB8AC3E}">
        <p14:creationId xmlns:p14="http://schemas.microsoft.com/office/powerpoint/2010/main" val="1003517764"/>
      </p:ext>
    </p:extLst>
  </p:cSld>
  <p:clrMapOvr>
    <a:masterClrMapping/>
  </p:clrMapOvr>
  <p:transition spd="med">
    <p:fade/>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le, subhead, two columns">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B79D01-2A70-DAF1-6A65-BC0424C2FEE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3" name="Content Placeholder 2"/>
          <p:cNvSpPr>
            <a:spLocks noGrp="1"/>
          </p:cNvSpPr>
          <p:nvPr>
            <p:ph idx="1"/>
          </p:nvPr>
        </p:nvSpPr>
        <p:spPr>
          <a:xfrm>
            <a:off x="432000" y="2735992"/>
            <a:ext cx="11088000" cy="3456000"/>
          </a:xfrm>
          <a:prstGeom prst="rect">
            <a:avLst/>
          </a:prstGeom>
        </p:spPr>
        <p:txBody>
          <a:bodyPr lIns="0" tIns="0" rIns="0" bIns="0" numCol="2"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cxnSp>
        <p:nvCxnSpPr>
          <p:cNvPr id="12" name="Straight Connector 11">
            <a:extLst>
              <a:ext uri="{FF2B5EF4-FFF2-40B4-BE49-F238E27FC236}">
                <a16:creationId xmlns:a16="http://schemas.microsoft.com/office/drawing/2014/main" id="{18E2133D-2149-6B45-BEAB-A2D5E225B5AD}"/>
              </a:ext>
              <a:ext uri="{C183D7F6-B498-43B3-948B-1728B52AA6E4}">
                <adec:decorative xmlns:adec="http://schemas.microsoft.com/office/drawing/2017/decorative" val="1"/>
              </a:ext>
            </a:extLst>
          </p:cNvPr>
          <p:cNvCxnSpPr>
            <a:cxnSpLocks/>
          </p:cNvCxnSpPr>
          <p:nvPr/>
        </p:nvCxnSpPr>
        <p:spPr>
          <a:xfrm>
            <a:off x="408789" y="6336000"/>
            <a:ext cx="1139921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3969126411"/>
      </p:ext>
    </p:extLst>
  </p:cSld>
  <p:clrMapOvr>
    <a:masterClrMapping/>
  </p:clrMapOvr>
  <p:transition spd="med">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2_Title, subhead, two columns">
    <p:bg>
      <p:bgPr>
        <a:solidFill>
          <a:srgbClr val="CCDFF1">
            <a:alpha val="30000"/>
          </a:srgb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B79D01-2A70-DAF1-6A65-BC0424C2FEE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3" name="Content Placeholder 2"/>
          <p:cNvSpPr>
            <a:spLocks noGrp="1"/>
          </p:cNvSpPr>
          <p:nvPr>
            <p:ph idx="1"/>
          </p:nvPr>
        </p:nvSpPr>
        <p:spPr>
          <a:xfrm>
            <a:off x="432000" y="2735992"/>
            <a:ext cx="11088000" cy="3456000"/>
          </a:xfrm>
          <a:prstGeom prst="rect">
            <a:avLst/>
          </a:prstGeom>
        </p:spPr>
        <p:txBody>
          <a:bodyPr lIns="0" tIns="0" rIns="0" bIns="0" numCol="2"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cxnSp>
        <p:nvCxnSpPr>
          <p:cNvPr id="12" name="Straight Connector 11">
            <a:extLst>
              <a:ext uri="{FF2B5EF4-FFF2-40B4-BE49-F238E27FC236}">
                <a16:creationId xmlns:a16="http://schemas.microsoft.com/office/drawing/2014/main" id="{18E2133D-2149-6B45-BEAB-A2D5E225B5AD}"/>
              </a:ext>
              <a:ext uri="{C183D7F6-B498-43B3-948B-1728B52AA6E4}">
                <adec:decorative xmlns:adec="http://schemas.microsoft.com/office/drawing/2017/decorative" val="1"/>
              </a:ext>
            </a:extLst>
          </p:cNvPr>
          <p:cNvCxnSpPr>
            <a:cxnSpLocks/>
          </p:cNvCxnSpPr>
          <p:nvPr/>
        </p:nvCxnSpPr>
        <p:spPr>
          <a:xfrm>
            <a:off x="408789" y="6336000"/>
            <a:ext cx="1139921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2307258980"/>
      </p:ext>
    </p:extLst>
  </p:cSld>
  <p:clrMapOvr>
    <a:masterClrMapping/>
  </p:clrMapOvr>
  <p:transition spd="med">
    <p:fade/>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2_Title, subhead, Three columns">
    <p:bg>
      <p:bgPr>
        <a:solidFill>
          <a:srgbClr val="F6F8F8"/>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36000"/>
            <a:ext cx="11088000" cy="3456000"/>
          </a:xfrm>
          <a:prstGeom prst="rect">
            <a:avLst/>
          </a:prstGeom>
        </p:spPr>
        <p:txBody>
          <a:bodyPr lIns="0" tIns="0" rIns="0" bIns="0" numCol="3"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6A9D545D-FD2F-4843-8588-07EBE7DDAA13}"/>
              </a:ext>
              <a:ext uri="{C183D7F6-B498-43B3-948B-1728B52AA6E4}">
                <adec:decorative xmlns:adec="http://schemas.microsoft.com/office/drawing/2017/decorative" val="1"/>
              </a:ext>
            </a:extLst>
          </p:cNvPr>
          <p:cNvCxnSpPr>
            <a:cxnSpLocks/>
          </p:cNvCxnSpPr>
          <p:nvPr/>
        </p:nvCxnSpPr>
        <p:spPr>
          <a:xfrm>
            <a:off x="432000" y="63487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707F89CB-5AF7-9C7B-6503-F287E127E82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494272603"/>
      </p:ext>
    </p:extLst>
  </p:cSld>
  <p:clrMapOvr>
    <a:masterClrMapping/>
  </p:clrMapOvr>
  <p:transition spd="med">
    <p:fade/>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subhead, Three columns">
    <p:bg>
      <p:bgPr>
        <a:solidFill>
          <a:srgbClr val="CCDFF1">
            <a:alpha val="30000"/>
          </a:srgb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36000"/>
            <a:ext cx="11088000" cy="3456000"/>
          </a:xfrm>
          <a:prstGeom prst="rect">
            <a:avLst/>
          </a:prstGeom>
        </p:spPr>
        <p:txBody>
          <a:bodyPr lIns="0" tIns="0" rIns="0" bIns="0" numCol="3"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6A9D545D-FD2F-4843-8588-07EBE7DDAA13}"/>
              </a:ext>
              <a:ext uri="{C183D7F6-B498-43B3-948B-1728B52AA6E4}">
                <adec:decorative xmlns:adec="http://schemas.microsoft.com/office/drawing/2017/decorative" val="1"/>
              </a:ext>
            </a:extLst>
          </p:cNvPr>
          <p:cNvCxnSpPr>
            <a:cxnSpLocks/>
          </p:cNvCxnSpPr>
          <p:nvPr/>
        </p:nvCxnSpPr>
        <p:spPr>
          <a:xfrm>
            <a:off x="432000" y="63487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707F89CB-5AF7-9C7B-6503-F287E127E82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081501697"/>
      </p:ext>
    </p:extLst>
  </p:cSld>
  <p:clrMapOvr>
    <a:masterClrMapping/>
  </p:clrMapOvr>
  <p:transition spd="med">
    <p:fade/>
  </p:transition>
  <p:hf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CE947E-1F3C-4CE2-B205-42ACABCDF3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34187EB-CD8C-4429-80A8-057E397FFC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278BCC8-525B-41FD-8646-596B1960C6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78F247-2200-5E44-BC0C-E890629C1D09}" type="datetime1">
              <a:rPr lang="en-GB" smtClean="0"/>
              <a:t>03/09/2026</a:t>
            </a:fld>
            <a:endParaRPr lang="en-US"/>
          </a:p>
        </p:txBody>
      </p:sp>
      <p:sp>
        <p:nvSpPr>
          <p:cNvPr id="5" name="Footer Placeholder 4">
            <a:extLst>
              <a:ext uri="{FF2B5EF4-FFF2-40B4-BE49-F238E27FC236}">
                <a16:creationId xmlns:a16="http://schemas.microsoft.com/office/drawing/2014/main" id="{882564A6-47BB-43DB-A152-9E1555760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E33BD63-EE18-4132-8F91-68A0A2C0DA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33BBA1-C3A5-544F-A37C-DC155C341E59}" type="slidenum">
              <a:rPr lang="en-US" smtClean="0"/>
              <a:t>‹#›</a:t>
            </a:fld>
            <a:endParaRPr lang="en-US"/>
          </a:p>
        </p:txBody>
      </p:sp>
    </p:spTree>
    <p:extLst>
      <p:ext uri="{BB962C8B-B14F-4D97-AF65-F5344CB8AC3E}">
        <p14:creationId xmlns:p14="http://schemas.microsoft.com/office/powerpoint/2010/main" val="211052887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8" r:id="rId26"/>
    <p:sldLayoutId id="2147483729" r:id="rId27"/>
    <p:sldLayoutId id="2147483730" r:id="rId28"/>
    <p:sldLayoutId id="2147483731" r:id="rId29"/>
    <p:sldLayoutId id="2147483732" r:id="rId30"/>
    <p:sldLayoutId id="2147483733" r:id="rId31"/>
    <p:sldLayoutId id="2147483734" r:id="rId32"/>
    <p:sldLayoutId id="2147483735" r:id="rId33"/>
    <p:sldLayoutId id="2147483736" r:id="rId34"/>
    <p:sldLayoutId id="2147483737" r:id="rId35"/>
    <p:sldLayoutId id="2147483739" r:id="rId36"/>
    <p:sldLayoutId id="2147483740" r:id="rId37"/>
  </p:sldLayoutIdLst>
  <p:transition spd="med">
    <p:fade/>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6"/>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digital.nhs.uk/cyber-and-data-security/campaigns/cyber-security-awareness-month" TargetMode="Externa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digital.nhs.uk/cyber-and-data-security/guidance-and-assurance/help-us-to-stay-safe-and-secure#weak-passwords"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digital.nhs.uk/cyber-and-data-security/guidance-and-assurance/help-us-to-stay-safe-and-secure#phishing" TargetMode="Externa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hyperlink" Target="https://digital.nhs.uk/cyber-and-data-security/guidance-and-assurance/help-us-to-stay-safe-and-secure#tailgating" TargetMode="External"/><Relationship Id="rId2" Type="http://schemas.openxmlformats.org/officeDocument/2006/relationships/slideLayout" Target="../slideLayouts/slideLayout10.xml"/><Relationship Id="rId1" Type="http://schemas.openxmlformats.org/officeDocument/2006/relationships/themeOverride" Target="../theme/themeOverride1.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igital.nhs.uk/cyber-and-data-security/guidance-and-assurance/help-us-to-stay-safe-and-secure#unlocked-screens" TargetMode="Externa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digital.nhs.uk/cyber-and-data-security/guidance-and-assurance/help-us-to-stay-safe-and-secure#social-engineering" TargetMode="Externa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soundcloud.com/nhsenglandtransformation/sets/the-cyber-sessions" TargetMode="Externa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hyperlink" Target="https://digital.nhs.uk/cyber-and-data-security/training/immersive-labs-online-cyber-security-e-learning/license-request-form" TargetMode="External"/><Relationship Id="rId2" Type="http://schemas.openxmlformats.org/officeDocument/2006/relationships/hyperlink" Target="https://digital.nhs.uk/cyber-and-data-security/cyber-security-training/immersive-cyber-security-learning-for-nhs-staff" TargetMode="Externa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digital.nhs.uk/cyber-and-data-security/guidance-and-assurance/help-us-to-stay-safe-and-secure#be-aware-of-what-you-share" TargetMode="Externa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digital.nhs.uk/cyber-and-data-security/guidance-and-assurance/help-us-to-stay-safe-and-secure#top"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8.xml"/><Relationship Id="rId2" Type="http://schemas.openxmlformats.org/officeDocument/2006/relationships/image" Target="../media/image14.jpeg"/><Relationship Id="rId1" Type="http://schemas.openxmlformats.org/officeDocument/2006/relationships/slideLayout" Target="../slideLayouts/slideLayout26.x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slide" Target="slide24.xml"/><Relationship Id="rId4" Type="http://schemas.openxmlformats.org/officeDocument/2006/relationships/slide" Target="slide4.xml"/><Relationship Id="rId9" Type="http://schemas.openxmlformats.org/officeDocument/2006/relationships/slide" Target="slide23.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igital.nhs.uk/blog/transformation-blog/2023/multi-factor-authentication-a-silver-cyber-bullet" TargetMode="Externa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digital.nhs.uk/cyber-and-data-security/guidance-and-assurance/guidance-on-keeping-safe-and-secure-whilst-working-from-home" TargetMode="Externa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digital.nhs.uk/cyber-and-data-security/guidance-and-assurance/top-tips-for-setting-a-cyber-secure-out-of-office-message" TargetMode="Externa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hyperlink" Target="https://digital.nhs.uk/cyber" TargetMode="External"/><Relationship Id="rId2" Type="http://schemas.openxmlformats.org/officeDocument/2006/relationships/hyperlink" Target="https://digital.nhs.uk/cyber-and-data-security/cyber-security-training/immersive-cyber-security-learning-for-nhs-staff" TargetMode="Externa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hyperlink" Target="https://digital.nhs.uk/cyber-and-data-security/campaigns/cyber-security-awareness-month" TargetMode="Externa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hyperlink" Target="https://digital.nhs.uk/cyber-and-data-security/campaigns/run-your-own-cyber-security-campaign#download-the-materials" TargetMode="External"/><Relationship Id="rId16" Type="http://schemas.openxmlformats.org/officeDocument/2006/relationships/image" Target="../media/image47.png"/><Relationship Id="rId1" Type="http://schemas.openxmlformats.org/officeDocument/2006/relationships/slideLayout" Target="../slideLayouts/slideLayout10.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hyperlink" Target="https://digital.nhs.uk/cyber" TargetMode="External"/><Relationship Id="rId2" Type="http://schemas.openxmlformats.org/officeDocument/2006/relationships/hyperlink" Target="mailto:england.hellocyber@nhs.net" TargetMode="External"/><Relationship Id="rId1" Type="http://schemas.openxmlformats.org/officeDocument/2006/relationships/slideLayout" Target="../slideLayouts/slideLayout35.xml"/><Relationship Id="rId4" Type="http://schemas.openxmlformats.org/officeDocument/2006/relationships/hyperlink" Target="https://digital.nhs.uk/cyber-and-data-security/campaigns/run-your-own-cyber-security-campaig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mailto:spamreports@nhs.net" TargetMode="External"/><Relationship Id="rId2" Type="http://schemas.openxmlformats.org/officeDocument/2006/relationships/hyperlink" Target="https://stopthinkfraud.campaign.gov.uk/protect-yourself-from-fraud/protecting-against-online-fraud/improve-your-password-security/#create-strong-password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digital.nhs.uk/cyber-and-data-security/campaigns/cyber-security-awareness-month"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linkedin.com/showcase/85947970/" TargetMode="Externa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hyperlink" Target="https://digital.nhs.uk/cyber-and-data-security/training/immersive-labs-online-cyber-security-e-learning" TargetMode="External"/><Relationship Id="rId2" Type="http://schemas.openxmlformats.org/officeDocument/2006/relationships/hyperlink" Target="https://digital.nhs.uk/cyber-and-data-security/campaigns/cyber-sessions-podcasts" TargetMode="Externa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 picture containing drawing&#10;&#10;Description automatically generated">
            <a:extLst>
              <a:ext uri="{FF2B5EF4-FFF2-40B4-BE49-F238E27FC236}">
                <a16:creationId xmlns:a16="http://schemas.microsoft.com/office/drawing/2014/main" id="{2327BAA0-987E-C547-9403-EF286C09511B}"/>
              </a:ext>
            </a:extLst>
          </p:cNvPr>
          <p:cNvPicPr>
            <a:picLocks noChangeAspect="1"/>
          </p:cNvPicPr>
          <p:nvPr/>
        </p:nvPicPr>
        <p:blipFill rotWithShape="1">
          <a:blip r:embed="rId2"/>
          <a:srcRect l="6010" t="8883" r="5470" b="10197"/>
          <a:stretch/>
        </p:blipFill>
        <p:spPr>
          <a:xfrm>
            <a:off x="9937108" y="288758"/>
            <a:ext cx="1950092" cy="898358"/>
          </a:xfrm>
          <a:prstGeom prst="rect">
            <a:avLst/>
          </a:prstGeom>
        </p:spPr>
      </p:pic>
      <p:sp>
        <p:nvSpPr>
          <p:cNvPr id="2" name="Title 1">
            <a:extLst>
              <a:ext uri="{FF2B5EF4-FFF2-40B4-BE49-F238E27FC236}">
                <a16:creationId xmlns:a16="http://schemas.microsoft.com/office/drawing/2014/main" id="{8A75EC4E-A430-7C48-9C8E-B3374207DAA6}"/>
              </a:ext>
            </a:extLst>
          </p:cNvPr>
          <p:cNvSpPr>
            <a:spLocks noGrp="1"/>
          </p:cNvSpPr>
          <p:nvPr>
            <p:ph type="ctrTitle"/>
          </p:nvPr>
        </p:nvSpPr>
        <p:spPr>
          <a:xfrm>
            <a:off x="502920" y="1390928"/>
            <a:ext cx="5593080" cy="2057400"/>
          </a:xfrm>
        </p:spPr>
        <p:txBody>
          <a:bodyPr wrap="square" lIns="0" tIns="0" rIns="0" bIns="0" anchor="ctr"/>
          <a:lstStyle/>
          <a:p>
            <a:r>
              <a:rPr lang="en-GB" b="1" dirty="0">
                <a:solidFill>
                  <a:srgbClr val="005EB8"/>
                </a:solidFill>
                <a:latin typeface="Arial"/>
              </a:rPr>
              <a:t>Cyber Awareness Month Communications Toolkit</a:t>
            </a:r>
          </a:p>
        </p:txBody>
      </p:sp>
      <p:sp>
        <p:nvSpPr>
          <p:cNvPr id="3" name="Subtitle 2">
            <a:extLst>
              <a:ext uri="{FF2B5EF4-FFF2-40B4-BE49-F238E27FC236}">
                <a16:creationId xmlns:a16="http://schemas.microsoft.com/office/drawing/2014/main" id="{790AD421-B334-AEB6-65A3-2E3CC9E611E7}"/>
              </a:ext>
            </a:extLst>
          </p:cNvPr>
          <p:cNvSpPr>
            <a:spLocks noGrp="1"/>
          </p:cNvSpPr>
          <p:nvPr>
            <p:ph type="subTitle" idx="1"/>
          </p:nvPr>
        </p:nvSpPr>
        <p:spPr>
          <a:xfrm>
            <a:off x="502920" y="4468441"/>
            <a:ext cx="6217920" cy="502920"/>
          </a:xfrm>
        </p:spPr>
        <p:txBody>
          <a:bodyPr wrap="square" lIns="0" tIns="0" rIns="0" bIns="0" anchor="ctr"/>
          <a:lstStyle/>
          <a:p>
            <a:r>
              <a:rPr lang="en-GB" sz="2200" b="0" dirty="0">
                <a:solidFill>
                  <a:srgbClr val="212B32"/>
                </a:solidFill>
                <a:latin typeface="Arial"/>
              </a:rPr>
              <a:t>For use by NHS communications teams</a:t>
            </a:r>
          </a:p>
        </p:txBody>
      </p:sp>
      <p:sp>
        <p:nvSpPr>
          <p:cNvPr id="4" name="Text Placeholder 3">
            <a:extLst>
              <a:ext uri="{FF2B5EF4-FFF2-40B4-BE49-F238E27FC236}">
                <a16:creationId xmlns:a16="http://schemas.microsoft.com/office/drawing/2014/main" id="{4EBDD66C-9AB3-14F7-46F1-3B6C9A1E305F}"/>
              </a:ext>
            </a:extLst>
          </p:cNvPr>
          <p:cNvSpPr>
            <a:spLocks noGrp="1"/>
          </p:cNvSpPr>
          <p:nvPr>
            <p:ph type="body" sz="quarter" idx="13"/>
          </p:nvPr>
        </p:nvSpPr>
        <p:spPr>
          <a:xfrm>
            <a:off x="502920" y="5815584"/>
            <a:ext cx="3657600" cy="320040"/>
          </a:xfrm>
        </p:spPr>
        <p:txBody>
          <a:bodyPr wrap="square" lIns="0" tIns="0" rIns="0" bIns="0" anchor="ctr"/>
          <a:lstStyle/>
          <a:p>
            <a:r>
              <a:rPr lang="en-GB" sz="1500" b="0">
                <a:solidFill>
                  <a:srgbClr val="4C6272"/>
                </a:solidFill>
                <a:latin typeface="Arial"/>
              </a:rPr>
              <a:t>Updated: August 2026</a:t>
            </a:r>
          </a:p>
        </p:txBody>
      </p:sp>
    </p:spTree>
    <p:extLst>
      <p:ext uri="{BB962C8B-B14F-4D97-AF65-F5344CB8AC3E}">
        <p14:creationId xmlns:p14="http://schemas.microsoft.com/office/powerpoint/2010/main" val="772125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61D6C28-2F08-0902-A694-F0E5A06D860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2D696C1-492D-FBDE-D079-F4F61ECAF945}"/>
              </a:ext>
            </a:extLst>
          </p:cNvPr>
          <p:cNvSpPr>
            <a:spLocks noGrp="1"/>
          </p:cNvSpPr>
          <p:nvPr>
            <p:ph type="body" sz="quarter" idx="13"/>
          </p:nvPr>
        </p:nvSpPr>
        <p:spPr>
          <a:xfrm>
            <a:off x="502920" y="1115568"/>
            <a:ext cx="5897880" cy="365760"/>
          </a:xfrm>
        </p:spPr>
        <p:txBody>
          <a:bodyPr wrap="square" lIns="0" tIns="0" rIns="0" bIns="0"/>
          <a:lstStyle/>
          <a:p>
            <a:r>
              <a:rPr lang="en-GB" sz="1900" b="1" dirty="0">
                <a:latin typeface="Arial"/>
              </a:rPr>
              <a:t>Week 1: Campaign launch/overall awareness</a:t>
            </a:r>
          </a:p>
        </p:txBody>
      </p:sp>
      <p:sp>
        <p:nvSpPr>
          <p:cNvPr id="4" name="Title 3">
            <a:extLst>
              <a:ext uri="{FF2B5EF4-FFF2-40B4-BE49-F238E27FC236}">
                <a16:creationId xmlns:a16="http://schemas.microsoft.com/office/drawing/2014/main" id="{A546404C-603F-BD70-EBDA-126161A631E9}"/>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Social posts to copy and paste</a:t>
            </a:r>
          </a:p>
        </p:txBody>
      </p:sp>
      <p:sp>
        <p:nvSpPr>
          <p:cNvPr id="20" name="TextBox 19">
            <a:extLst>
              <a:ext uri="{FF2B5EF4-FFF2-40B4-BE49-F238E27FC236}">
                <a16:creationId xmlns:a16="http://schemas.microsoft.com/office/drawing/2014/main" id="{E63F7F74-EC24-C3F8-0377-B5654D3F7DA2}"/>
              </a:ext>
            </a:extLst>
          </p:cNvPr>
          <p:cNvSpPr txBox="1"/>
          <p:nvPr/>
        </p:nvSpPr>
        <p:spPr>
          <a:xfrm>
            <a:off x="502920" y="1807371"/>
            <a:ext cx="5806440" cy="3801041"/>
          </a:xfrm>
          <a:prstGeom prst="rect">
            <a:avLst/>
          </a:prstGeom>
          <a:noFill/>
        </p:spPr>
        <p:txBody>
          <a:bodyPr wrap="square" lIns="0" tIns="0" rIns="0" bIns="0" anchor="t">
            <a:spAutoFit/>
          </a:bodyPr>
          <a:lstStyle/>
          <a:p>
            <a:pPr>
              <a:spcAft>
                <a:spcPts val="500"/>
              </a:spcAft>
            </a:pPr>
            <a:r>
              <a:rPr lang="en-US" sz="1800" b="0" dirty="0">
                <a:solidFill>
                  <a:srgbClr val="212B32"/>
                </a:solidFill>
                <a:latin typeface="Arial"/>
              </a:rPr>
              <a:t>🔒 It's #CyberAwarenessMonth! Good cyber security is our shared responsibility, and all NHS staff have a role to play. </a:t>
            </a:r>
          </a:p>
          <a:p>
            <a:pPr>
              <a:spcAft>
                <a:spcPts val="500"/>
              </a:spcAft>
            </a:pPr>
            <a:endParaRPr lang="en-US" sz="2000" dirty="0"/>
          </a:p>
          <a:p>
            <a:pPr>
              <a:spcAft>
                <a:spcPts val="500"/>
              </a:spcAft>
            </a:pPr>
            <a:r>
              <a:rPr lang="en-US" sz="1800" b="0" dirty="0">
                <a:solidFill>
                  <a:srgbClr val="212B32"/>
                </a:solidFill>
                <a:latin typeface="Arial"/>
              </a:rPr>
              <a:t>From diagnosis to devices, from prescriptions to passwords - protect patient data. From offline to online, #KeepITConfidential</a:t>
            </a:r>
            <a:endParaRPr lang="en-US" sz="2000" dirty="0">
              <a:cs typeface="Arial"/>
            </a:endParaRPr>
          </a:p>
          <a:p>
            <a:pPr>
              <a:spcAft>
                <a:spcPts val="500"/>
              </a:spcAft>
            </a:pPr>
            <a:endParaRPr lang="en-US" sz="2000" dirty="0"/>
          </a:p>
          <a:p>
            <a:pPr>
              <a:spcAft>
                <a:spcPts val="500"/>
              </a:spcAft>
            </a:pPr>
            <a:r>
              <a:rPr lang="en-GB" sz="1800" b="0" dirty="0">
                <a:solidFill>
                  <a:srgbClr val="005EB8"/>
                </a:solidFill>
                <a:latin typeface="Arial"/>
                <a:hlinkClick r:id="rId2"/>
              </a:rPr>
              <a:t>Cyber Security Awareness Month 2026 - NHS England Digital</a:t>
            </a:r>
            <a:endParaRPr lang="en-GB" sz="2000" dirty="0"/>
          </a:p>
          <a:p>
            <a:pPr>
              <a:spcAft>
                <a:spcPts val="500"/>
              </a:spcAft>
            </a:pPr>
            <a:endParaRPr lang="en-US" sz="2000" dirty="0"/>
          </a:p>
          <a:p>
            <a:pPr>
              <a:spcAft>
                <a:spcPts val="500"/>
              </a:spcAft>
            </a:pPr>
            <a:r>
              <a:rPr lang="en-US" sz="1800" b="0" dirty="0">
                <a:solidFill>
                  <a:srgbClr val="212B32"/>
                </a:solidFill>
                <a:latin typeface="Arial"/>
              </a:rPr>
              <a:t>#NHSCyberSecurity </a:t>
            </a:r>
            <a:endParaRPr lang="en-GB" sz="2000" dirty="0"/>
          </a:p>
        </p:txBody>
      </p:sp>
      <p:pic>
        <p:nvPicPr>
          <p:cNvPr id="3" name="Picture 2">
            <a:extLst>
              <a:ext uri="{FF2B5EF4-FFF2-40B4-BE49-F238E27FC236}">
                <a16:creationId xmlns:a16="http://schemas.microsoft.com/office/drawing/2014/main" id="{37E6404D-2A2B-746B-E776-90B9931BAE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92515" y="866030"/>
            <a:ext cx="2494053" cy="2502828"/>
          </a:xfrm>
          <a:prstGeom prst="rect">
            <a:avLst/>
          </a:prstGeom>
          <a:ln>
            <a:noFill/>
          </a:ln>
          <a:effectLst>
            <a:outerShdw blurRad="292100" dist="139700" dir="2700000" algn="tl" rotWithShape="0">
              <a:srgbClr val="333333">
                <a:alpha val="65000"/>
              </a:srgbClr>
            </a:outerShdw>
          </a:effectLst>
        </p:spPr>
      </p:pic>
      <p:pic>
        <p:nvPicPr>
          <p:cNvPr id="2" name="Picture 1" descr="A calendar with a picture of cubes and numbers&#10;&#10;AI-generated content may be incorrect.">
            <a:extLst>
              <a:ext uri="{FF2B5EF4-FFF2-40B4-BE49-F238E27FC236}">
                <a16:creationId xmlns:a16="http://schemas.microsoft.com/office/drawing/2014/main" id="{09884FAB-83DF-9821-290C-8FC4AA810D0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50299" y="3638721"/>
            <a:ext cx="4149688" cy="2353134"/>
          </a:xfrm>
          <a:prstGeom prst="rect">
            <a:avLst/>
          </a:prstGeom>
          <a:effectLst>
            <a:outerShdw blurRad="292100" dist="152400" dir="2700000">
              <a:srgbClr val="000000">
                <a:alpha val="62000"/>
              </a:srgbClr>
            </a:outerShdw>
          </a:effectLst>
        </p:spPr>
      </p:pic>
      <p:sp>
        <p:nvSpPr>
          <p:cNvPr id="21" name="Rectangle 20"/>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57417710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ADD0DF9-998F-2730-8729-600EA9015CD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40A3D02-A9B9-9D2B-F2F2-55391AABE08B}"/>
              </a:ext>
            </a:extLst>
          </p:cNvPr>
          <p:cNvSpPr>
            <a:spLocks noGrp="1"/>
          </p:cNvSpPr>
          <p:nvPr>
            <p:ph type="body" sz="quarter" idx="13"/>
          </p:nvPr>
        </p:nvSpPr>
        <p:spPr>
          <a:xfrm>
            <a:off x="502920" y="1115568"/>
            <a:ext cx="5897880" cy="365760"/>
          </a:xfrm>
        </p:spPr>
        <p:txBody>
          <a:bodyPr wrap="square" lIns="0" tIns="0" rIns="0" bIns="0"/>
          <a:lstStyle/>
          <a:p>
            <a:r>
              <a:rPr lang="en-US" sz="1900" b="1" dirty="0">
                <a:latin typeface="Arial"/>
              </a:rPr>
              <a:t>Week 2: Password security</a:t>
            </a:r>
          </a:p>
          <a:p>
            <a:endParaRPr lang="en-GB" dirty="0"/>
          </a:p>
        </p:txBody>
      </p:sp>
      <p:sp>
        <p:nvSpPr>
          <p:cNvPr id="4" name="Title 3">
            <a:extLst>
              <a:ext uri="{FF2B5EF4-FFF2-40B4-BE49-F238E27FC236}">
                <a16:creationId xmlns:a16="http://schemas.microsoft.com/office/drawing/2014/main" id="{CCF26CEC-9381-1FDF-42F3-FB7190A6747A}"/>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Social posts to copy and paste</a:t>
            </a:r>
          </a:p>
        </p:txBody>
      </p:sp>
      <p:sp>
        <p:nvSpPr>
          <p:cNvPr id="7" name="TextBox 6">
            <a:extLst>
              <a:ext uri="{FF2B5EF4-FFF2-40B4-BE49-F238E27FC236}">
                <a16:creationId xmlns:a16="http://schemas.microsoft.com/office/drawing/2014/main" id="{0CFC2871-4934-4BBC-E634-018FA45792BC}"/>
              </a:ext>
            </a:extLst>
          </p:cNvPr>
          <p:cNvSpPr txBox="1"/>
          <p:nvPr/>
        </p:nvSpPr>
        <p:spPr>
          <a:xfrm>
            <a:off x="502920" y="1645920"/>
            <a:ext cx="5806440" cy="4078039"/>
          </a:xfrm>
          <a:prstGeom prst="rect">
            <a:avLst/>
          </a:prstGeom>
          <a:noFill/>
        </p:spPr>
        <p:txBody>
          <a:bodyPr wrap="square" lIns="0" tIns="0" rIns="0" bIns="0" anchor="t">
            <a:spAutoFit/>
          </a:bodyPr>
          <a:lstStyle/>
          <a:p>
            <a:pPr>
              <a:spcAft>
                <a:spcPts val="500"/>
              </a:spcAft>
            </a:pPr>
            <a:r>
              <a:rPr lang="en-US" sz="1800" b="0" dirty="0">
                <a:solidFill>
                  <a:srgbClr val="212B32"/>
                </a:solidFill>
                <a:latin typeface="Arial"/>
              </a:rPr>
              <a:t>⚠️ Weak passwords are a real threat to patient confidentiality during #CyberAwarenessMonth and beyond. </a:t>
            </a:r>
          </a:p>
          <a:p>
            <a:pPr>
              <a:spcAft>
                <a:spcPts val="500"/>
              </a:spcAft>
            </a:pPr>
            <a:endParaRPr lang="en-US" sz="2000" dirty="0"/>
          </a:p>
          <a:p>
            <a:pPr>
              <a:spcAft>
                <a:spcPts val="500"/>
              </a:spcAft>
            </a:pPr>
            <a:r>
              <a:rPr lang="en-US" sz="1800" b="0" dirty="0">
                <a:solidFill>
                  <a:srgbClr val="212B32"/>
                </a:solidFill>
                <a:latin typeface="Arial"/>
              </a:rPr>
              <a:t>Use strong and varied passwords, keep them private, and don't share them. Use three random words for a strong password that is harder to crack. </a:t>
            </a:r>
            <a:endParaRPr lang="en-US" sz="2000" dirty="0">
              <a:cs typeface="Arial"/>
            </a:endParaRPr>
          </a:p>
          <a:p>
            <a:pPr>
              <a:spcAft>
                <a:spcPts val="500"/>
              </a:spcAft>
            </a:pPr>
            <a:endParaRPr lang="en-US" sz="2000" dirty="0"/>
          </a:p>
          <a:p>
            <a:pPr>
              <a:spcAft>
                <a:spcPts val="500"/>
              </a:spcAft>
            </a:pPr>
            <a:r>
              <a:rPr lang="en-US" sz="1800" b="0" dirty="0">
                <a:solidFill>
                  <a:srgbClr val="005EB8"/>
                </a:solidFill>
                <a:latin typeface="Arial"/>
                <a:hlinkClick r:id="rId2"/>
              </a:rPr>
              <a:t>https://digital.nhs.uk/cyber-and-data-security/guidance-and-assurance/help-us-to-stay-safe-and-secure#weak-passwords</a:t>
            </a:r>
            <a:endParaRPr lang="en-US" sz="2000" dirty="0"/>
          </a:p>
          <a:p>
            <a:pPr>
              <a:spcAft>
                <a:spcPts val="500"/>
              </a:spcAft>
            </a:pPr>
            <a:endParaRPr lang="en-US" sz="2000" dirty="0"/>
          </a:p>
          <a:p>
            <a:pPr>
              <a:spcAft>
                <a:spcPts val="500"/>
              </a:spcAft>
            </a:pPr>
            <a:r>
              <a:rPr lang="en-US" sz="1800" b="0" dirty="0">
                <a:solidFill>
                  <a:srgbClr val="212B32"/>
                </a:solidFill>
                <a:latin typeface="Arial"/>
              </a:rPr>
              <a:t>#KeepITConfidential #PasswordSecurity</a:t>
            </a:r>
            <a:endParaRPr lang="en-GB" sz="2000" dirty="0"/>
          </a:p>
        </p:txBody>
      </p:sp>
      <p:pic>
        <p:nvPicPr>
          <p:cNvPr id="3" name="Picture 2">
            <a:extLst>
              <a:ext uri="{FF2B5EF4-FFF2-40B4-BE49-F238E27FC236}">
                <a16:creationId xmlns:a16="http://schemas.microsoft.com/office/drawing/2014/main" id="{3FC3E741-CE05-3ECD-BD48-BFDBB5C9EF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62364"/>
            <a:ext cx="4681728" cy="4691054"/>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93473011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F61B0FB-3A7E-3B59-81F1-54945F3D158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38BF4AD-5DC6-1512-62CD-F681A07C5C54}"/>
              </a:ext>
            </a:extLst>
          </p:cNvPr>
          <p:cNvSpPr>
            <a:spLocks noGrp="1"/>
          </p:cNvSpPr>
          <p:nvPr>
            <p:ph type="body" sz="quarter" idx="13"/>
          </p:nvPr>
        </p:nvSpPr>
        <p:spPr>
          <a:xfrm>
            <a:off x="502920" y="1115568"/>
            <a:ext cx="5897880" cy="365760"/>
          </a:xfrm>
        </p:spPr>
        <p:txBody>
          <a:bodyPr wrap="square" lIns="0" tIns="0" rIns="0" bIns="0"/>
          <a:lstStyle/>
          <a:p>
            <a:r>
              <a:rPr lang="en-US" sz="1900" b="1" dirty="0">
                <a:latin typeface="Arial"/>
              </a:rPr>
              <a:t>Week 2: Phishing focus</a:t>
            </a:r>
          </a:p>
          <a:p>
            <a:endParaRPr lang="en-GB" dirty="0"/>
          </a:p>
        </p:txBody>
      </p:sp>
      <p:sp>
        <p:nvSpPr>
          <p:cNvPr id="4" name="Title 3">
            <a:extLst>
              <a:ext uri="{FF2B5EF4-FFF2-40B4-BE49-F238E27FC236}">
                <a16:creationId xmlns:a16="http://schemas.microsoft.com/office/drawing/2014/main" id="{6A3A5F73-8C81-B4B7-BF43-015A30BB477D}"/>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Social posts to copy and paste</a:t>
            </a:r>
          </a:p>
        </p:txBody>
      </p:sp>
      <p:sp>
        <p:nvSpPr>
          <p:cNvPr id="19" name="TextBox 18">
            <a:extLst>
              <a:ext uri="{FF2B5EF4-FFF2-40B4-BE49-F238E27FC236}">
                <a16:creationId xmlns:a16="http://schemas.microsoft.com/office/drawing/2014/main" id="{91FA847F-C7C9-4685-B1C4-AF586E69DEBA}"/>
              </a:ext>
            </a:extLst>
          </p:cNvPr>
          <p:cNvSpPr txBox="1"/>
          <p:nvPr/>
        </p:nvSpPr>
        <p:spPr>
          <a:xfrm>
            <a:off x="502920" y="1645920"/>
            <a:ext cx="5806440" cy="3801041"/>
          </a:xfrm>
          <a:prstGeom prst="rect">
            <a:avLst/>
          </a:prstGeom>
          <a:noFill/>
        </p:spPr>
        <p:txBody>
          <a:bodyPr wrap="square" lIns="0" tIns="0" rIns="0" bIns="0" anchor="t">
            <a:spAutoFit/>
          </a:bodyPr>
          <a:lstStyle/>
          <a:p>
            <a:pPr>
              <a:spcAft>
                <a:spcPts val="500"/>
              </a:spcAft>
            </a:pPr>
            <a:r>
              <a:rPr lang="en-US" sz="1800" b="0" dirty="0">
                <a:solidFill>
                  <a:srgbClr val="212B32"/>
                </a:solidFill>
                <a:latin typeface="Arial"/>
              </a:rPr>
              <a:t>🎣 Fishy emails could be a hacker trying to access patient information. If an email looks suspicious, click 'report phishing' or forward it to spamreports@nhs.net and delete it. </a:t>
            </a:r>
          </a:p>
          <a:p>
            <a:pPr>
              <a:spcAft>
                <a:spcPts val="500"/>
              </a:spcAft>
            </a:pPr>
            <a:endParaRPr lang="en-US" sz="2000" dirty="0"/>
          </a:p>
          <a:p>
            <a:pPr>
              <a:spcAft>
                <a:spcPts val="500"/>
              </a:spcAft>
            </a:pPr>
            <a:r>
              <a:rPr lang="en-US" sz="1800" b="0" dirty="0">
                <a:solidFill>
                  <a:srgbClr val="212B32"/>
                </a:solidFill>
                <a:latin typeface="Arial"/>
              </a:rPr>
              <a:t>From ECGs to emails, protect patient data.</a:t>
            </a:r>
            <a:endParaRPr lang="en-US" sz="2000" dirty="0">
              <a:cs typeface="Arial"/>
            </a:endParaRPr>
          </a:p>
          <a:p>
            <a:pPr>
              <a:spcAft>
                <a:spcPts val="500"/>
              </a:spcAft>
            </a:pPr>
            <a:endParaRPr lang="en-US" sz="2000" dirty="0"/>
          </a:p>
          <a:p>
            <a:pPr>
              <a:spcAft>
                <a:spcPts val="500"/>
              </a:spcAft>
            </a:pPr>
            <a:r>
              <a:rPr lang="en-US" sz="1800" b="0" dirty="0">
                <a:solidFill>
                  <a:srgbClr val="005EB8"/>
                </a:solidFill>
                <a:latin typeface="Arial"/>
                <a:ea typeface="+mn-lt"/>
                <a:cs typeface="+mn-lt"/>
                <a:hlinkClick r:id="rId2"/>
              </a:rPr>
              <a:t>https://digital.nhs.uk/cyber-and-data-security/guidance-and-assurance/help-us-to-stay-safe-and-secure#phishing</a:t>
            </a:r>
            <a:endParaRPr lang="en-US" sz="2000" dirty="0">
              <a:cs typeface="Arial"/>
            </a:endParaRPr>
          </a:p>
          <a:p>
            <a:pPr>
              <a:spcAft>
                <a:spcPts val="500"/>
              </a:spcAft>
            </a:pPr>
            <a:endParaRPr lang="en-US" sz="2000" dirty="0"/>
          </a:p>
          <a:p>
            <a:pPr>
              <a:spcAft>
                <a:spcPts val="500"/>
              </a:spcAft>
            </a:pPr>
            <a:r>
              <a:rPr lang="en-US" sz="1800" b="0" dirty="0">
                <a:solidFill>
                  <a:srgbClr val="212B32"/>
                </a:solidFill>
                <a:latin typeface="Arial"/>
              </a:rPr>
              <a:t>#CyberAwarenessMonth #PhishingAlert #KeepITConfidential</a:t>
            </a:r>
            <a:endParaRPr lang="en-GB" sz="2000" dirty="0"/>
          </a:p>
        </p:txBody>
      </p:sp>
      <p:pic>
        <p:nvPicPr>
          <p:cNvPr id="3" name="Picture 2">
            <a:extLst>
              <a:ext uri="{FF2B5EF4-FFF2-40B4-BE49-F238E27FC236}">
                <a16:creationId xmlns:a16="http://schemas.microsoft.com/office/drawing/2014/main" id="{5F6D4527-BE50-A4FF-1B48-C8AA3E7DF8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67028"/>
            <a:ext cx="4681728" cy="4681728"/>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06075904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30000"/>
          </a:srgbClr>
        </a:solidFill>
        <a:effectLst/>
      </p:bgPr>
    </p:bg>
    <p:spTree>
      <p:nvGrpSpPr>
        <p:cNvPr id="1" name="">
          <a:extLst>
            <a:ext uri="{FF2B5EF4-FFF2-40B4-BE49-F238E27FC236}">
              <a16:creationId xmlns:a16="http://schemas.microsoft.com/office/drawing/2014/main" id="{F8A7F82C-B86D-E6AC-D606-38FE2246BF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5EA2FC3-935D-6F75-3DF5-4440F20DD981}"/>
              </a:ext>
            </a:extLst>
          </p:cNvPr>
          <p:cNvSpPr>
            <a:spLocks noGrp="1"/>
          </p:cNvSpPr>
          <p:nvPr>
            <p:ph idx="1"/>
          </p:nvPr>
        </p:nvSpPr>
        <p:spPr>
          <a:xfrm>
            <a:off x="502920" y="1115568"/>
            <a:ext cx="5897880" cy="365760"/>
          </a:xfrm>
        </p:spPr>
        <p:txBody>
          <a:bodyPr vert="horz" wrap="square" lIns="0" tIns="0" rIns="0" bIns="0" rtlCol="0" anchor="ctr">
            <a:noAutofit/>
          </a:bodyPr>
          <a:lstStyle/>
          <a:p>
            <a:r>
              <a:rPr lang="en-GB" sz="1900" b="1" kern="1200" dirty="0">
                <a:latin typeface="Arial"/>
                <a:ea typeface="+mn-ea"/>
                <a:cs typeface="+mn-cs"/>
              </a:rPr>
              <a:t>Week 3: Physical security and tailgating</a:t>
            </a:r>
          </a:p>
          <a:p>
            <a:endParaRPr lang="en-GB" sz="2400" b="1" kern="1200" dirty="0">
              <a:latin typeface="+mn-lt"/>
              <a:ea typeface="+mn-ea"/>
              <a:cs typeface="+mn-cs"/>
            </a:endParaRPr>
          </a:p>
        </p:txBody>
      </p:sp>
      <p:sp>
        <p:nvSpPr>
          <p:cNvPr id="4" name="Title 3">
            <a:extLst>
              <a:ext uri="{FF2B5EF4-FFF2-40B4-BE49-F238E27FC236}">
                <a16:creationId xmlns:a16="http://schemas.microsoft.com/office/drawing/2014/main" id="{D2B353BF-DF3E-2EEB-7C62-7EEDBDF31185}"/>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8" name="TextBox 7">
            <a:extLst>
              <a:ext uri="{FF2B5EF4-FFF2-40B4-BE49-F238E27FC236}">
                <a16:creationId xmlns:a16="http://schemas.microsoft.com/office/drawing/2014/main" id="{3AD64CB6-9161-ACBA-143E-B39E3A4000CD}"/>
              </a:ext>
            </a:extLst>
          </p:cNvPr>
          <p:cNvSpPr txBox="1"/>
          <p:nvPr/>
        </p:nvSpPr>
        <p:spPr>
          <a:xfrm>
            <a:off x="502920" y="1645920"/>
            <a:ext cx="5806440" cy="3470181"/>
          </a:xfrm>
          <a:prstGeom prst="rect">
            <a:avLst/>
          </a:prstGeom>
          <a:noFill/>
        </p:spPr>
        <p:txBody>
          <a:bodyPr wrap="square" lIns="0" tIns="0" rIns="0" bIns="0" rtlCol="0">
            <a:spAutoFit/>
          </a:bodyPr>
          <a:lstStyle/>
          <a:p>
            <a:pPr>
              <a:lnSpc>
                <a:spcPts val="2200"/>
              </a:lnSpc>
              <a:spcAft>
                <a:spcPts val="500"/>
              </a:spcAft>
              <a:buClr>
                <a:schemeClr val="tx1"/>
              </a:buClr>
            </a:pPr>
            <a:r>
              <a:rPr lang="en-GB" sz="1800" b="0">
                <a:solidFill>
                  <a:srgbClr val="212B32"/>
                </a:solidFill>
                <a:latin typeface="Arial"/>
              </a:rPr>
              <a:t>🚪 Letting tailgaters into restricted areas threatens patient confidentiality. </a:t>
            </a:r>
          </a:p>
          <a:p>
            <a:pPr>
              <a:lnSpc>
                <a:spcPts val="2200"/>
              </a:lnSpc>
              <a:spcAft>
                <a:spcPts val="500"/>
              </a:spcAft>
              <a:buClr>
                <a:schemeClr val="tx1"/>
              </a:buClr>
            </a:pPr>
            <a:endParaRPr lang="en-GB" sz="2000"/>
          </a:p>
          <a:p>
            <a:pPr>
              <a:lnSpc>
                <a:spcPts val="2200"/>
              </a:lnSpc>
              <a:spcAft>
                <a:spcPts val="500"/>
              </a:spcAft>
              <a:buClr>
                <a:schemeClr val="tx1"/>
              </a:buClr>
            </a:pPr>
            <a:r>
              <a:rPr lang="en-GB" sz="1800" b="0">
                <a:solidFill>
                  <a:srgbClr val="212B32"/>
                </a:solidFill>
                <a:latin typeface="Arial"/>
              </a:rPr>
              <a:t>Don't let unauthorised people follow you into restricted areas - good security is our shared responsibility.</a:t>
            </a:r>
          </a:p>
          <a:p>
            <a:pPr>
              <a:lnSpc>
                <a:spcPts val="2200"/>
              </a:lnSpc>
              <a:spcAft>
                <a:spcPts val="500"/>
              </a:spcAft>
              <a:buClr>
                <a:schemeClr val="tx1"/>
              </a:buClr>
            </a:pPr>
            <a:endParaRPr lang="en-GB" sz="2000"/>
          </a:p>
          <a:p>
            <a:pPr>
              <a:lnSpc>
                <a:spcPts val="2200"/>
              </a:lnSpc>
              <a:spcAft>
                <a:spcPts val="500"/>
              </a:spcAft>
              <a:buClr>
                <a:schemeClr val="tx1"/>
              </a:buClr>
            </a:pPr>
            <a:r>
              <a:rPr lang="en-GB" sz="1800" b="0">
                <a:solidFill>
                  <a:srgbClr val="005EB8"/>
                </a:solidFill>
                <a:latin typeface="Arial"/>
                <a:hlinkClick r:id="rId3"/>
              </a:rPr>
              <a:t>https://digital.nhs.uk/cyber-and-data-security/guidance-and-assurance/help-us-to-stay-safe-and-secure#tailgating</a:t>
            </a:r>
            <a:endParaRPr lang="en-GB" sz="2000"/>
          </a:p>
          <a:p>
            <a:pPr>
              <a:lnSpc>
                <a:spcPts val="2200"/>
              </a:lnSpc>
              <a:spcAft>
                <a:spcPts val="500"/>
              </a:spcAft>
              <a:buClr>
                <a:schemeClr val="tx1"/>
              </a:buClr>
            </a:pPr>
            <a:endParaRPr lang="en-GB" sz="2000"/>
          </a:p>
          <a:p>
            <a:pPr>
              <a:lnSpc>
                <a:spcPts val="2200"/>
              </a:lnSpc>
              <a:spcAft>
                <a:spcPts val="500"/>
              </a:spcAft>
              <a:buClr>
                <a:schemeClr val="tx1"/>
              </a:buClr>
            </a:pPr>
            <a:r>
              <a:rPr lang="en-GB" sz="1800" b="0">
                <a:solidFill>
                  <a:srgbClr val="212B32"/>
                </a:solidFill>
                <a:latin typeface="Arial"/>
              </a:rPr>
              <a:t>#CyberAwarenessMonth</a:t>
            </a:r>
            <a:endParaRPr lang="en-GB" sz="2400"/>
          </a:p>
        </p:txBody>
      </p:sp>
      <p:pic>
        <p:nvPicPr>
          <p:cNvPr id="5" name="Picture 4">
            <a:extLst>
              <a:ext uri="{FF2B5EF4-FFF2-40B4-BE49-F238E27FC236}">
                <a16:creationId xmlns:a16="http://schemas.microsoft.com/office/drawing/2014/main" id="{23E3155F-1EF5-88FF-82FA-CDF575E208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31152" y="1591679"/>
            <a:ext cx="4681728" cy="4232425"/>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862722394"/>
      </p:ext>
    </p:extLst>
  </p:cSld>
  <p:clrMapOvr>
    <a:overrideClrMapping bg1="dk1" tx1="lt1" bg2="dk2" tx2="lt2" accent1="accent1" accent2="accent2" accent3="accent3" accent4="accent4" accent5="accent5" accent6="accent6" hlink="hlink" folHlink="folHlink"/>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7046383-42C6-9D70-7A2A-56C3E7D03875}"/>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0D972BF-43BA-BC88-0BE0-770D7D4EEA3B}"/>
              </a:ext>
            </a:extLst>
          </p:cNvPr>
          <p:cNvSpPr>
            <a:spLocks noGrp="1"/>
          </p:cNvSpPr>
          <p:nvPr>
            <p:ph type="body" sz="quarter" idx="13"/>
          </p:nvPr>
        </p:nvSpPr>
        <p:spPr>
          <a:xfrm>
            <a:off x="502920" y="1115568"/>
            <a:ext cx="5897880" cy="365760"/>
          </a:xfrm>
        </p:spPr>
        <p:txBody>
          <a:bodyPr wrap="square" lIns="0" tIns="0" rIns="0" bIns="0"/>
          <a:lstStyle/>
          <a:p>
            <a:r>
              <a:rPr lang="en-US" sz="1900" b="1" dirty="0">
                <a:latin typeface="Arial"/>
              </a:rPr>
              <a:t>Week 4: Screen security</a:t>
            </a:r>
            <a:endParaRPr lang="en-GB" dirty="0"/>
          </a:p>
        </p:txBody>
      </p:sp>
      <p:sp>
        <p:nvSpPr>
          <p:cNvPr id="4" name="Title 3">
            <a:extLst>
              <a:ext uri="{FF2B5EF4-FFF2-40B4-BE49-F238E27FC236}">
                <a16:creationId xmlns:a16="http://schemas.microsoft.com/office/drawing/2014/main" id="{8F33126F-2D42-18B5-136E-F9D892635D7B}"/>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Social posts to copy and paste</a:t>
            </a:r>
          </a:p>
        </p:txBody>
      </p:sp>
      <p:sp>
        <p:nvSpPr>
          <p:cNvPr id="19" name="TextBox 18">
            <a:extLst>
              <a:ext uri="{FF2B5EF4-FFF2-40B4-BE49-F238E27FC236}">
                <a16:creationId xmlns:a16="http://schemas.microsoft.com/office/drawing/2014/main" id="{E85AAEB7-1015-60C0-CF32-FA47B6BBE4C7}"/>
              </a:ext>
            </a:extLst>
          </p:cNvPr>
          <p:cNvSpPr txBox="1"/>
          <p:nvPr/>
        </p:nvSpPr>
        <p:spPr>
          <a:xfrm>
            <a:off x="502920" y="1645920"/>
            <a:ext cx="5806440" cy="4078039"/>
          </a:xfrm>
          <a:prstGeom prst="rect">
            <a:avLst/>
          </a:prstGeom>
          <a:noFill/>
        </p:spPr>
        <p:txBody>
          <a:bodyPr wrap="square" lIns="0" tIns="0" rIns="0" bIns="0">
            <a:spAutoFit/>
          </a:bodyPr>
          <a:lstStyle/>
          <a:p>
            <a:pPr>
              <a:spcAft>
                <a:spcPts val="500"/>
              </a:spcAft>
            </a:pPr>
            <a:r>
              <a:rPr lang="en-US" sz="1800" b="0">
                <a:solidFill>
                  <a:srgbClr val="212B32"/>
                </a:solidFill>
                <a:latin typeface="Arial"/>
              </a:rPr>
              <a:t>💻 Unlocked screens are a real threat to patient data! An unlocked screen is an open invitation to patient data theft. </a:t>
            </a:r>
          </a:p>
          <a:p>
            <a:pPr>
              <a:spcAft>
                <a:spcPts val="500"/>
              </a:spcAft>
            </a:pPr>
            <a:endParaRPr lang="en-US" sz="2000"/>
          </a:p>
          <a:p>
            <a:pPr>
              <a:spcAft>
                <a:spcPts val="500"/>
              </a:spcAft>
            </a:pPr>
            <a:r>
              <a:rPr lang="en-US" sz="1800" b="0">
                <a:solidFill>
                  <a:srgbClr val="212B32"/>
                </a:solidFill>
                <a:latin typeface="Arial"/>
              </a:rPr>
              <a:t>Keep screens and devices locked when they aren't in use. Simply hit </a:t>
            </a:r>
            <a:r>
              <a:rPr lang="en-US" sz="1800" b="0" err="1">
                <a:solidFill>
                  <a:srgbClr val="212B32"/>
                </a:solidFill>
                <a:latin typeface="Arial"/>
              </a:rPr>
              <a:t>ctrl+alt+delete</a:t>
            </a:r>
            <a:r>
              <a:rPr lang="en-US" sz="1800" b="0">
                <a:solidFill>
                  <a:srgbClr val="212B32"/>
                </a:solidFill>
                <a:latin typeface="Arial"/>
              </a:rPr>
              <a:t> - little steps make a big difference to patient confidentiality.</a:t>
            </a:r>
          </a:p>
          <a:p>
            <a:pPr>
              <a:spcAft>
                <a:spcPts val="500"/>
              </a:spcAft>
            </a:pPr>
            <a:endParaRPr lang="en-US" sz="2000"/>
          </a:p>
          <a:p>
            <a:pPr>
              <a:spcAft>
                <a:spcPts val="500"/>
              </a:spcAft>
            </a:pPr>
            <a:r>
              <a:rPr lang="en-US" sz="1800" b="0">
                <a:solidFill>
                  <a:srgbClr val="005EB8"/>
                </a:solidFill>
                <a:latin typeface="Arial"/>
                <a:hlinkClick r:id="rId2"/>
              </a:rPr>
              <a:t>https://digital.nhs.uk/cyber-and-data-security/guidance-and-assurance/help-us-to-stay-safe-and-secure#unlocked-screens</a:t>
            </a:r>
            <a:endParaRPr lang="en-US" sz="2000"/>
          </a:p>
          <a:p>
            <a:pPr>
              <a:spcAft>
                <a:spcPts val="500"/>
              </a:spcAft>
            </a:pPr>
            <a:endParaRPr lang="en-US" sz="2000"/>
          </a:p>
          <a:p>
            <a:pPr>
              <a:spcAft>
                <a:spcPts val="500"/>
              </a:spcAft>
            </a:pPr>
            <a:r>
              <a:rPr lang="en-US" sz="1800" b="0">
                <a:solidFill>
                  <a:srgbClr val="212B32"/>
                </a:solidFill>
                <a:latin typeface="Arial"/>
              </a:rPr>
              <a:t>#CyberAwarenessMonth #KeepITConfidential </a:t>
            </a:r>
          </a:p>
        </p:txBody>
      </p:sp>
      <p:pic>
        <p:nvPicPr>
          <p:cNvPr id="5" name="Picture 4">
            <a:extLst>
              <a:ext uri="{FF2B5EF4-FFF2-40B4-BE49-F238E27FC236}">
                <a16:creationId xmlns:a16="http://schemas.microsoft.com/office/drawing/2014/main" id="{D5ABE1C5-6EF3-1A42-0B33-7C9D5A225D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49944" y="1353312"/>
            <a:ext cx="4644142" cy="4709160"/>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89278978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F0248FF-337D-6888-6496-B7AE00494D9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1BF817F-05C4-99DE-3ABB-A8FCB657D9A0}"/>
              </a:ext>
            </a:extLst>
          </p:cNvPr>
          <p:cNvSpPr>
            <a:spLocks noGrp="1"/>
          </p:cNvSpPr>
          <p:nvPr>
            <p:ph idx="1"/>
          </p:nvPr>
        </p:nvSpPr>
        <p:spPr>
          <a:xfrm>
            <a:off x="502920" y="1645920"/>
            <a:ext cx="5660137" cy="4498848"/>
          </a:xfrm>
        </p:spPr>
        <p:txBody>
          <a:bodyPr vert="horz" wrap="square" lIns="0" tIns="0" rIns="0" bIns="0" rtlCol="0" anchor="t">
            <a:noAutofit/>
          </a:bodyPr>
          <a:lstStyle/>
          <a:p>
            <a:pPr>
              <a:spcAft>
                <a:spcPts val="500"/>
              </a:spcAft>
            </a:pPr>
            <a:r>
              <a:rPr lang="en-US" sz="1800" b="0" dirty="0">
                <a:solidFill>
                  <a:srgbClr val="212B32"/>
                </a:solidFill>
                <a:latin typeface="Arial"/>
              </a:rPr>
              <a:t>⚡ Quick reminder: Challenge anyone without visible ID badges before giving access to secure areas (if safe to do so). </a:t>
            </a:r>
          </a:p>
          <a:p>
            <a:pPr>
              <a:spcAft>
                <a:spcPts val="500"/>
              </a:spcAft>
            </a:pPr>
            <a:endParaRPr lang="en-US" sz="2000" dirty="0"/>
          </a:p>
          <a:p>
            <a:pPr>
              <a:spcAft>
                <a:spcPts val="500"/>
              </a:spcAft>
            </a:pPr>
            <a:r>
              <a:rPr lang="en-US" sz="1800" b="0" dirty="0">
                <a:solidFill>
                  <a:srgbClr val="212B32"/>
                </a:solidFill>
                <a:latin typeface="Arial"/>
              </a:rPr>
              <a:t>Social engineers often pose as fellow employees. </a:t>
            </a:r>
            <a:endParaRPr lang="en-US" sz="2000" dirty="0">
              <a:cs typeface="Arial"/>
            </a:endParaRPr>
          </a:p>
          <a:p>
            <a:pPr>
              <a:spcAft>
                <a:spcPts val="500"/>
              </a:spcAft>
            </a:pPr>
            <a:endParaRPr lang="en-US" sz="2000" dirty="0"/>
          </a:p>
          <a:p>
            <a:pPr>
              <a:spcAft>
                <a:spcPts val="500"/>
              </a:spcAft>
            </a:pPr>
            <a:r>
              <a:rPr lang="en-US" sz="1800" b="0" dirty="0">
                <a:solidFill>
                  <a:srgbClr val="005EB8"/>
                </a:solidFill>
                <a:latin typeface="Arial"/>
                <a:hlinkClick r:id="rId2"/>
              </a:rPr>
              <a:t>https://digital.nhs.uk/cyber-and-data-security/guidance-and-assurance/help-us-to-stay-safe-and-secure#social-engineering</a:t>
            </a:r>
            <a:endParaRPr lang="en-US" sz="2000" dirty="0"/>
          </a:p>
          <a:p>
            <a:pPr>
              <a:spcAft>
                <a:spcPts val="500"/>
              </a:spcAft>
            </a:pPr>
            <a:endParaRPr lang="en-US" sz="2000" dirty="0"/>
          </a:p>
          <a:p>
            <a:pPr>
              <a:spcAft>
                <a:spcPts val="500"/>
              </a:spcAft>
            </a:pPr>
            <a:r>
              <a:rPr lang="en-US" sz="1800" b="0" dirty="0">
                <a:solidFill>
                  <a:srgbClr val="212B32"/>
                </a:solidFill>
                <a:latin typeface="Arial"/>
              </a:rPr>
              <a:t>#CyberAwarenessMonth </a:t>
            </a:r>
            <a:endParaRPr lang="en-US" sz="2000" dirty="0">
              <a:cs typeface="Arial"/>
            </a:endParaRPr>
          </a:p>
          <a:p>
            <a:pPr>
              <a:spcAft>
                <a:spcPts val="500"/>
              </a:spcAft>
            </a:pPr>
            <a:r>
              <a:rPr lang="en-US" sz="1800" b="0" dirty="0">
                <a:solidFill>
                  <a:srgbClr val="212B32"/>
                </a:solidFill>
                <a:latin typeface="Arial"/>
              </a:rPr>
              <a:t>#StayVigilant</a:t>
            </a:r>
            <a:endParaRPr lang="en-GB" sz="2000" dirty="0"/>
          </a:p>
        </p:txBody>
      </p:sp>
      <p:sp>
        <p:nvSpPr>
          <p:cNvPr id="6" name="Text Placeholder 5">
            <a:extLst>
              <a:ext uri="{FF2B5EF4-FFF2-40B4-BE49-F238E27FC236}">
                <a16:creationId xmlns:a16="http://schemas.microsoft.com/office/drawing/2014/main" id="{534E0501-ACA1-D425-0FC3-43E07553433D}"/>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GB" sz="1900" b="1" kern="1200" dirty="0">
                <a:latin typeface="Arial"/>
                <a:ea typeface="+mn-ea"/>
                <a:cs typeface="+mn-cs"/>
              </a:rPr>
              <a:t>Social engineering</a:t>
            </a:r>
          </a:p>
        </p:txBody>
      </p:sp>
      <p:sp>
        <p:nvSpPr>
          <p:cNvPr id="4" name="Title 3">
            <a:extLst>
              <a:ext uri="{FF2B5EF4-FFF2-40B4-BE49-F238E27FC236}">
                <a16:creationId xmlns:a16="http://schemas.microsoft.com/office/drawing/2014/main" id="{1FE04CDF-E84F-011B-8C0F-AD6133E2E395}"/>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1001572E-971A-03F6-CEE0-8B721D23ED4D}"/>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A501D8DE-F89F-C26A-E8C2-E926646F6A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57901"/>
            <a:ext cx="4681728" cy="4699980"/>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50922628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6CBB610-F363-5C3F-1BF8-24A827FAFAC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BD3C3B-3D6F-69AC-513F-85F99C2F2788}"/>
              </a:ext>
            </a:extLst>
          </p:cNvPr>
          <p:cNvSpPr>
            <a:spLocks noGrp="1"/>
          </p:cNvSpPr>
          <p:nvPr>
            <p:ph idx="1"/>
          </p:nvPr>
        </p:nvSpPr>
        <p:spPr>
          <a:xfrm>
            <a:off x="502920" y="1645920"/>
            <a:ext cx="5806440" cy="4498848"/>
          </a:xfrm>
        </p:spPr>
        <p:txBody>
          <a:bodyPr wrap="square" lIns="0" tIns="0" rIns="0" bIns="0">
            <a:noAutofit/>
          </a:bodyPr>
          <a:lstStyle/>
          <a:p>
            <a:pPr>
              <a:spcAft>
                <a:spcPts val="500"/>
              </a:spcAft>
            </a:pPr>
            <a:r>
              <a:rPr lang="en-US" sz="1800" b="0" dirty="0">
                <a:solidFill>
                  <a:srgbClr val="212B32"/>
                </a:solidFill>
                <a:latin typeface="Arial"/>
              </a:rPr>
              <a:t>🔐 Cyber Awareness Month is here – time to boost  your cyber security knowledge with The Cyber Sessions podcast series.</a:t>
            </a:r>
          </a:p>
          <a:p>
            <a:pPr>
              <a:spcAft>
                <a:spcPts val="500"/>
              </a:spcAft>
            </a:pPr>
            <a:r>
              <a:rPr lang="en-US" sz="1800" b="0" dirty="0">
                <a:solidFill>
                  <a:srgbClr val="212B32"/>
                </a:solidFill>
                <a:latin typeface="Arial"/>
              </a:rPr>
              <a:t>Join NHS England cyber specialists and expert guests as they break down complex topics into digestible insights:</a:t>
            </a:r>
          </a:p>
          <a:p>
            <a:pPr marL="285750" indent="-285750">
              <a:spcAft>
                <a:spcPts val="500"/>
              </a:spcAft>
              <a:buFont typeface="Arial" panose="020B0604020202020204" pitchFamily="34" charset="0"/>
              <a:buChar char="•"/>
            </a:pPr>
            <a:r>
              <a:rPr lang="en-US" sz="1800" b="0" dirty="0">
                <a:solidFill>
                  <a:srgbClr val="212B32"/>
                </a:solidFill>
                <a:latin typeface="Arial"/>
              </a:rPr>
              <a:t>Current threat intelligence affecting health and care </a:t>
            </a:r>
          </a:p>
          <a:p>
            <a:pPr marL="285750" indent="-285750">
              <a:spcAft>
                <a:spcPts val="500"/>
              </a:spcAft>
              <a:buFont typeface="Arial" panose="020B0604020202020204" pitchFamily="34" charset="0"/>
              <a:buChar char="•"/>
            </a:pPr>
            <a:r>
              <a:rPr lang="en-US" sz="1800" b="0" dirty="0">
                <a:solidFill>
                  <a:srgbClr val="212B32"/>
                </a:solidFill>
                <a:latin typeface="Arial"/>
              </a:rPr>
              <a:t>Building diverse and resilient cyber teams</a:t>
            </a:r>
          </a:p>
          <a:p>
            <a:pPr marL="285750" indent="-285750">
              <a:spcAft>
                <a:spcPts val="500"/>
              </a:spcAft>
              <a:buFont typeface="Arial" panose="020B0604020202020204" pitchFamily="34" charset="0"/>
              <a:buChar char="•"/>
            </a:pPr>
            <a:r>
              <a:rPr lang="en-US" sz="1800" b="0" dirty="0">
                <a:solidFill>
                  <a:srgbClr val="212B32"/>
                </a:solidFill>
                <a:latin typeface="Arial"/>
              </a:rPr>
              <a:t>Practical steps to navigate our evolving digital landscape</a:t>
            </a:r>
          </a:p>
          <a:p>
            <a:pPr>
              <a:spcAft>
                <a:spcPts val="500"/>
              </a:spcAft>
            </a:pPr>
            <a:r>
              <a:rPr lang="en-US" sz="1800" b="0" dirty="0">
                <a:solidFill>
                  <a:srgbClr val="212B32"/>
                </a:solidFill>
                <a:latin typeface="Arial"/>
              </a:rPr>
              <a:t>Ready to level up your cyber awareness? Listen now and make this October the month you transform your digital habits.</a:t>
            </a:r>
          </a:p>
          <a:p>
            <a:pPr>
              <a:spcAft>
                <a:spcPts val="500"/>
              </a:spcAft>
            </a:pPr>
            <a:r>
              <a:rPr lang="en-US" sz="1800" b="0" dirty="0">
                <a:solidFill>
                  <a:srgbClr val="212B32"/>
                </a:solidFill>
              </a:rPr>
              <a:t>🎧</a:t>
            </a:r>
            <a:r>
              <a:rPr lang="en-US" sz="1800" b="0" dirty="0">
                <a:solidFill>
                  <a:srgbClr val="005EB8"/>
                </a:solidFill>
                <a:latin typeface="Arial"/>
                <a:hlinkClick r:id="rId2"/>
              </a:rPr>
              <a:t>https://soundcloud.com/nhsenglandtransformation/sets/the-cyber-sessions</a:t>
            </a:r>
            <a:r>
              <a:rPr lang="en-US" sz="1800" b="0" dirty="0">
                <a:solidFill>
                  <a:srgbClr val="212B32"/>
                </a:solidFill>
                <a:latin typeface="Arial"/>
              </a:rPr>
              <a:t> #CyberAwarenessMonth</a:t>
            </a:r>
          </a:p>
        </p:txBody>
      </p:sp>
      <p:sp>
        <p:nvSpPr>
          <p:cNvPr id="6" name="Text Placeholder 5">
            <a:extLst>
              <a:ext uri="{FF2B5EF4-FFF2-40B4-BE49-F238E27FC236}">
                <a16:creationId xmlns:a16="http://schemas.microsoft.com/office/drawing/2014/main" id="{E3C71E65-83B0-6159-39E1-C9D7E43641B9}"/>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GB" sz="1900" b="1" kern="1200" dirty="0">
                <a:latin typeface="Arial"/>
                <a:ea typeface="+mn-ea"/>
                <a:cs typeface="+mn-cs"/>
              </a:rPr>
              <a:t>Cyber podcasts</a:t>
            </a:r>
          </a:p>
        </p:txBody>
      </p:sp>
      <p:sp>
        <p:nvSpPr>
          <p:cNvPr id="4" name="Title 3">
            <a:extLst>
              <a:ext uri="{FF2B5EF4-FFF2-40B4-BE49-F238E27FC236}">
                <a16:creationId xmlns:a16="http://schemas.microsoft.com/office/drawing/2014/main" id="{F5F84030-706F-0A07-36EB-626FBF6068F6}"/>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86AF4D8A-C969-9193-4AA1-AF72196245D3}"/>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7" name="Picture 6">
            <a:extLst>
              <a:ext uri="{FF2B5EF4-FFF2-40B4-BE49-F238E27FC236}">
                <a16:creationId xmlns:a16="http://schemas.microsoft.com/office/drawing/2014/main" id="{A6D7C19A-DAB5-FD51-E235-99802955E0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67028"/>
            <a:ext cx="4681728" cy="4681728"/>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856948297"/>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1652CBB-1BE1-F406-E53C-85E4E0CC393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5E5EFB-C333-3BDB-181F-3A1D64F37BAF}"/>
              </a:ext>
            </a:extLst>
          </p:cNvPr>
          <p:cNvSpPr>
            <a:spLocks noGrp="1"/>
          </p:cNvSpPr>
          <p:nvPr>
            <p:ph idx="1"/>
          </p:nvPr>
        </p:nvSpPr>
        <p:spPr>
          <a:xfrm>
            <a:off x="502920" y="1645920"/>
            <a:ext cx="5806440" cy="4498848"/>
          </a:xfrm>
        </p:spPr>
        <p:txBody>
          <a:bodyPr vert="horz" wrap="square" lIns="0" tIns="0" rIns="0" bIns="0" rtlCol="0" anchor="t">
            <a:noAutofit/>
          </a:bodyPr>
          <a:lstStyle/>
          <a:p>
            <a:pPr>
              <a:spcAft>
                <a:spcPts val="500"/>
              </a:spcAft>
            </a:pPr>
            <a:r>
              <a:rPr lang="en-US" sz="1700" b="0" dirty="0">
                <a:solidFill>
                  <a:srgbClr val="212B32"/>
                </a:solidFill>
                <a:latin typeface="Arial"/>
              </a:rPr>
              <a:t>🔐 FREE Cyber Security training for NHS &amp; health colleagues 🔐</a:t>
            </a:r>
          </a:p>
          <a:p>
            <a:pPr>
              <a:spcAft>
                <a:spcPts val="500"/>
              </a:spcAft>
            </a:pPr>
            <a:r>
              <a:rPr lang="en-GB" sz="1700" b="0" dirty="0">
                <a:solidFill>
                  <a:srgbClr val="212B32"/>
                </a:solidFill>
                <a:latin typeface="Arial"/>
              </a:rPr>
              <a:t>This #CyberSecurityAwarenessMonth</a:t>
            </a:r>
            <a:r>
              <a:rPr lang="en-US" sz="1700" b="0" dirty="0">
                <a:solidFill>
                  <a:srgbClr val="212B32"/>
                </a:solidFill>
                <a:latin typeface="Arial"/>
              </a:rPr>
              <a:t>, why not take up the offer of </a:t>
            </a:r>
            <a:r>
              <a:rPr lang="en-US" sz="1700" b="0" dirty="0">
                <a:solidFill>
                  <a:srgbClr val="212B32"/>
                </a:solidFill>
                <a:latin typeface="Arial"/>
                <a:hlinkClick r:id="rId2"/>
              </a:rPr>
              <a:t>FREE access to Immersive </a:t>
            </a:r>
            <a:r>
              <a:rPr lang="en-US" sz="1700" b="0" dirty="0">
                <a:solidFill>
                  <a:srgbClr val="212B32"/>
                </a:solidFill>
                <a:latin typeface="Arial"/>
              </a:rPr>
              <a:t>- an innovative, gamified cyber security learning platform designed for health and care professionals.</a:t>
            </a:r>
          </a:p>
          <a:p>
            <a:pPr>
              <a:spcAft>
                <a:spcPts val="500"/>
              </a:spcAft>
            </a:pPr>
            <a:r>
              <a:rPr lang="en-GB" sz="1700" b="0" dirty="0">
                <a:solidFill>
                  <a:srgbClr val="212B32"/>
                </a:solidFill>
                <a:latin typeface="Arial"/>
              </a:rPr>
              <a:t>What you get: ✅ Interactive labs for every skill level ✅ Real-world cyber threat scenarios ✅ Crisis simulation exercises ✅ CPE credits (1 per hour) ✅ Browser-based - no downloads needed</a:t>
            </a:r>
          </a:p>
          <a:p>
            <a:pPr>
              <a:spcAft>
                <a:spcPts val="500"/>
              </a:spcAft>
            </a:pPr>
            <a:r>
              <a:rPr lang="en-GB" sz="1700" b="0" dirty="0">
                <a:solidFill>
                  <a:srgbClr val="212B32"/>
                </a:solidFill>
                <a:latin typeface="Arial"/>
              </a:rPr>
              <a:t>Available to: NHS trusts, ICBs, CSUs and other NHS organisations</a:t>
            </a:r>
          </a:p>
          <a:p>
            <a:pPr>
              <a:spcAft>
                <a:spcPts val="500"/>
              </a:spcAft>
            </a:pPr>
            <a:r>
              <a:rPr lang="en-GB" sz="1700" b="0" dirty="0">
                <a:solidFill>
                  <a:srgbClr val="212B32"/>
                </a:solidFill>
                <a:latin typeface="Arial"/>
              </a:rPr>
              <a:t>With cyber threats targeting healthcare, now's the time to build your defences. </a:t>
            </a:r>
            <a:r>
              <a:rPr lang="en-GB" sz="1700" b="0" dirty="0">
                <a:solidFill>
                  <a:srgbClr val="005EB8"/>
                </a:solidFill>
                <a:latin typeface="Arial"/>
                <a:hlinkClick r:id="rId3"/>
              </a:rPr>
              <a:t>Register today </a:t>
            </a:r>
            <a:r>
              <a:rPr lang="en-GB" sz="1700" b="0" dirty="0">
                <a:solidFill>
                  <a:srgbClr val="212B32"/>
                </a:solidFill>
                <a:latin typeface="Arial"/>
              </a:rPr>
              <a:t>and join colleagues strengthening our NHS cyber resilience. </a:t>
            </a:r>
            <a:endParaRPr lang="en-US" sz="1800" dirty="0"/>
          </a:p>
        </p:txBody>
      </p:sp>
      <p:sp>
        <p:nvSpPr>
          <p:cNvPr id="6" name="Text Placeholder 5">
            <a:extLst>
              <a:ext uri="{FF2B5EF4-FFF2-40B4-BE49-F238E27FC236}">
                <a16:creationId xmlns:a16="http://schemas.microsoft.com/office/drawing/2014/main" id="{6E1EC453-50FB-DF03-A4C4-5D2C01DB776F}"/>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GB" sz="1900" b="1" kern="1200" dirty="0">
                <a:latin typeface="Arial"/>
                <a:ea typeface="+mn-ea"/>
                <a:cs typeface="+mn-cs"/>
              </a:rPr>
              <a:t>Free training</a:t>
            </a:r>
          </a:p>
        </p:txBody>
      </p:sp>
      <p:sp>
        <p:nvSpPr>
          <p:cNvPr id="4" name="Title 3">
            <a:extLst>
              <a:ext uri="{FF2B5EF4-FFF2-40B4-BE49-F238E27FC236}">
                <a16:creationId xmlns:a16="http://schemas.microsoft.com/office/drawing/2014/main" id="{A2180804-FC7A-95BA-52D7-A753DA4AD357}"/>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550E959D-1B9B-6BC4-3CD1-F5CC2396CE19}"/>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035E8F05-3352-08F3-27F8-DEAAF2D7D3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31152" y="1357830"/>
            <a:ext cx="4681728" cy="4700123"/>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22629258"/>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EE73A43-70C2-8334-97FE-72B33362234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8FA7DD6-D1EA-6B63-8958-801B3556CF25}"/>
              </a:ext>
            </a:extLst>
          </p:cNvPr>
          <p:cNvSpPr>
            <a:spLocks noGrp="1"/>
          </p:cNvSpPr>
          <p:nvPr>
            <p:ph idx="1"/>
          </p:nvPr>
        </p:nvSpPr>
        <p:spPr>
          <a:xfrm>
            <a:off x="502920" y="1645920"/>
            <a:ext cx="5806440" cy="4498848"/>
          </a:xfrm>
        </p:spPr>
        <p:txBody>
          <a:bodyPr wrap="square" lIns="0" tIns="0" rIns="0" bIns="0">
            <a:noAutofit/>
          </a:bodyPr>
          <a:lstStyle/>
          <a:p>
            <a:pPr>
              <a:spcAft>
                <a:spcPts val="500"/>
              </a:spcAft>
            </a:pPr>
            <a:r>
              <a:rPr lang="en-US" sz="1800" b="0">
                <a:solidFill>
                  <a:srgbClr val="212B32"/>
                </a:solidFill>
                <a:latin typeface="Arial"/>
              </a:rPr>
              <a:t>📱 NHS data is valuable to criminals who are watching and listening for details that could help them access it. Be mindful of what you share in public spaces and on social platforms. </a:t>
            </a:r>
          </a:p>
          <a:p>
            <a:pPr>
              <a:spcAft>
                <a:spcPts val="500"/>
              </a:spcAft>
            </a:pPr>
            <a:r>
              <a:rPr lang="en-US" sz="1800" b="0">
                <a:solidFill>
                  <a:srgbClr val="212B32"/>
                </a:solidFill>
                <a:latin typeface="Arial"/>
              </a:rPr>
              <a:t>Cover your screen when working with NHS information, avoid discussing sensitive details in public, and never share screenshots of patient data. </a:t>
            </a:r>
          </a:p>
          <a:p>
            <a:pPr>
              <a:spcAft>
                <a:spcPts val="500"/>
              </a:spcAft>
            </a:pPr>
            <a:r>
              <a:rPr lang="en-US" sz="1800" b="0">
                <a:solidFill>
                  <a:srgbClr val="005EB8"/>
                </a:solidFill>
                <a:latin typeface="Arial"/>
                <a:hlinkClick r:id="rId2"/>
              </a:rPr>
              <a:t>https://digital.nhs.uk/cyber-and-data-security/guidance-and-assurance/help-us-to-stay-safe-and-secure#be-aware-of-what-you-share</a:t>
            </a:r>
            <a:endParaRPr lang="en-US"/>
          </a:p>
          <a:p>
            <a:pPr>
              <a:spcAft>
                <a:spcPts val="500"/>
              </a:spcAft>
            </a:pPr>
            <a:r>
              <a:rPr lang="en-US" sz="1800" b="0">
                <a:solidFill>
                  <a:srgbClr val="212B32"/>
                </a:solidFill>
                <a:latin typeface="Arial"/>
              </a:rPr>
              <a:t>#CyberAwarenessMonth</a:t>
            </a:r>
            <a:endParaRPr lang="en-US" sz="1800"/>
          </a:p>
        </p:txBody>
      </p:sp>
      <p:sp>
        <p:nvSpPr>
          <p:cNvPr id="6" name="Text Placeholder 5">
            <a:extLst>
              <a:ext uri="{FF2B5EF4-FFF2-40B4-BE49-F238E27FC236}">
                <a16:creationId xmlns:a16="http://schemas.microsoft.com/office/drawing/2014/main" id="{CB6C440C-6519-7678-2313-85B515790CD9}"/>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GB" sz="1900" b="1" kern="1200" dirty="0">
                <a:latin typeface="Arial"/>
                <a:ea typeface="+mn-ea"/>
                <a:cs typeface="+mn-cs"/>
              </a:rPr>
              <a:t>Care what you share</a:t>
            </a:r>
          </a:p>
        </p:txBody>
      </p:sp>
      <p:sp>
        <p:nvSpPr>
          <p:cNvPr id="4" name="Title 3">
            <a:extLst>
              <a:ext uri="{FF2B5EF4-FFF2-40B4-BE49-F238E27FC236}">
                <a16:creationId xmlns:a16="http://schemas.microsoft.com/office/drawing/2014/main" id="{EE46A546-014C-62F7-D6F0-278AE01B8706}"/>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4D489FF2-8C55-6F9E-0666-E62D9394C34D}"/>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32AFE17D-04E4-BECA-3C3F-5BE040E031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57937"/>
            <a:ext cx="4681728" cy="4699909"/>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33436534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2107F90-82D9-7768-0DC1-157DC95870A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7D5461-77C4-FD57-7DC4-D9FB08F24505}"/>
              </a:ext>
            </a:extLst>
          </p:cNvPr>
          <p:cNvSpPr>
            <a:spLocks noGrp="1"/>
          </p:cNvSpPr>
          <p:nvPr>
            <p:ph idx="1"/>
          </p:nvPr>
        </p:nvSpPr>
        <p:spPr>
          <a:xfrm>
            <a:off x="502920" y="1645920"/>
            <a:ext cx="5806440" cy="4498848"/>
          </a:xfrm>
        </p:spPr>
        <p:txBody>
          <a:bodyPr wrap="square" lIns="0" tIns="0" rIns="0" bIns="0">
            <a:noAutofit/>
          </a:bodyPr>
          <a:lstStyle/>
          <a:p>
            <a:pPr>
              <a:spcAft>
                <a:spcPts val="500"/>
              </a:spcAft>
            </a:pPr>
            <a:r>
              <a:rPr lang="en-US" sz="1800" b="0" dirty="0">
                <a:solidFill>
                  <a:srgbClr val="212B32"/>
                </a:solidFill>
                <a:latin typeface="Arial"/>
              </a:rPr>
              <a:t>🆔 Your NHS ID pass is a key to secure areas and systems - don't make it easy for criminals to copy or misuse it. </a:t>
            </a:r>
          </a:p>
          <a:p>
            <a:pPr>
              <a:spcAft>
                <a:spcPts val="500"/>
              </a:spcAft>
            </a:pPr>
            <a:r>
              <a:rPr lang="en-US" sz="1800" b="0" dirty="0">
                <a:solidFill>
                  <a:srgbClr val="212B32"/>
                </a:solidFill>
                <a:latin typeface="Arial"/>
              </a:rPr>
              <a:t>Never wear your pass in public spaces or display it on social media where it could be photographed. Keep it secure and out of sight when you're not at work to protect NHS buildings and data from </a:t>
            </a:r>
            <a:r>
              <a:rPr lang="en-US" sz="1800" b="0" dirty="0" err="1">
                <a:solidFill>
                  <a:srgbClr val="212B32"/>
                </a:solidFill>
                <a:latin typeface="Arial"/>
              </a:rPr>
              <a:t>unauthorised</a:t>
            </a:r>
            <a:r>
              <a:rPr lang="en-US" sz="1800" b="0" dirty="0">
                <a:solidFill>
                  <a:srgbClr val="212B32"/>
                </a:solidFill>
                <a:latin typeface="Arial"/>
              </a:rPr>
              <a:t> access. </a:t>
            </a:r>
          </a:p>
          <a:p>
            <a:pPr>
              <a:spcAft>
                <a:spcPts val="500"/>
              </a:spcAft>
            </a:pPr>
            <a:r>
              <a:rPr lang="en-US" sz="1800" b="0" dirty="0">
                <a:solidFill>
                  <a:srgbClr val="005EB8"/>
                </a:solidFill>
                <a:latin typeface="Arial"/>
                <a:hlinkClick r:id="rId2"/>
              </a:rPr>
              <a:t>https://digital.nhs.uk/cyber-and-data-security/guidance-and-assurance/help-us-to-stay-safe-and-secure#top</a:t>
            </a:r>
            <a:r>
              <a:rPr lang="en-US" sz="1800" b="0" dirty="0">
                <a:solidFill>
                  <a:srgbClr val="212B32"/>
                </a:solidFill>
                <a:latin typeface="Arial"/>
              </a:rPr>
              <a:t> </a:t>
            </a:r>
          </a:p>
          <a:p>
            <a:pPr>
              <a:spcAft>
                <a:spcPts val="500"/>
              </a:spcAft>
            </a:pPr>
            <a:r>
              <a:rPr lang="en-US" sz="1800" b="0" dirty="0">
                <a:solidFill>
                  <a:srgbClr val="212B32"/>
                </a:solidFill>
                <a:latin typeface="Arial"/>
              </a:rPr>
              <a:t>#CyberAwarenessMonth</a:t>
            </a:r>
            <a:endParaRPr lang="en-US" sz="1800" dirty="0"/>
          </a:p>
        </p:txBody>
      </p:sp>
      <p:sp>
        <p:nvSpPr>
          <p:cNvPr id="6" name="Text Placeholder 5">
            <a:extLst>
              <a:ext uri="{FF2B5EF4-FFF2-40B4-BE49-F238E27FC236}">
                <a16:creationId xmlns:a16="http://schemas.microsoft.com/office/drawing/2014/main" id="{D3157352-FE2E-F8E6-5517-17FB3F22854F}"/>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GB" sz="1900" b="1" kern="1200" dirty="0">
                <a:latin typeface="Arial"/>
                <a:ea typeface="+mn-ea"/>
                <a:cs typeface="+mn-cs"/>
              </a:rPr>
              <a:t>NHS ID Passes</a:t>
            </a:r>
          </a:p>
        </p:txBody>
      </p:sp>
      <p:sp>
        <p:nvSpPr>
          <p:cNvPr id="4" name="Title 3">
            <a:extLst>
              <a:ext uri="{FF2B5EF4-FFF2-40B4-BE49-F238E27FC236}">
                <a16:creationId xmlns:a16="http://schemas.microsoft.com/office/drawing/2014/main" id="{5032AFB6-7CC6-AD71-85F6-7BA4FA034854}"/>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76B9CF98-4831-0E3D-FD71-29E993B8D7B9}"/>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C1339F2F-C67B-3D96-8AAC-5711DCBFD6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71691"/>
            <a:ext cx="4681728" cy="4672401"/>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960677784"/>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and person in scrubs looking at a clipboard&#10;&#10;AI-generated content may be incorrect.">
            <a:extLst>
              <a:ext uri="{FF2B5EF4-FFF2-40B4-BE49-F238E27FC236}">
                <a16:creationId xmlns:a16="http://schemas.microsoft.com/office/drawing/2014/main" id="{F3BFCE5F-2502-786A-285F-FC63D26C547E}"/>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b="-1"/>
          <a:stretch>
            <a:fillRect/>
          </a:stretch>
        </p:blipFill>
        <p:spPr>
          <a:xfrm>
            <a:off x="6096000" y="10"/>
            <a:ext cx="6096000" cy="6857990"/>
          </a:xfrm>
          <a:noFill/>
        </p:spPr>
      </p:pic>
      <p:sp>
        <p:nvSpPr>
          <p:cNvPr id="10" name="Rectangle 9"/>
          <p:cNvSpPr/>
          <p:nvPr/>
        </p:nvSpPr>
        <p:spPr>
          <a:xfrm>
            <a:off x="0" y="0"/>
            <a:ext cx="6099048" cy="6858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502920" y="649224"/>
            <a:ext cx="4389120" cy="530352"/>
          </a:xfrm>
          <a:prstGeom prst="rect">
            <a:avLst/>
          </a:prstGeom>
          <a:noFill/>
        </p:spPr>
        <p:txBody>
          <a:bodyPr wrap="square" lIns="0" tIns="0" rIns="0" bIns="0" anchor="t">
            <a:spAutoFit/>
          </a:bodyPr>
          <a:lstStyle/>
          <a:p>
            <a:pPr algn="l">
              <a:lnSpc>
                <a:spcPct val="100000"/>
              </a:lnSpc>
              <a:spcAft>
                <a:spcPts val="0"/>
              </a:spcAft>
            </a:pPr>
            <a:r>
              <a:rPr sz="3800" b="1" dirty="0">
                <a:solidFill>
                  <a:srgbClr val="005EB8"/>
                </a:solidFill>
                <a:latin typeface="Arial"/>
              </a:rPr>
              <a:t>Contents</a:t>
            </a:r>
          </a:p>
        </p:txBody>
      </p:sp>
      <p:sp>
        <p:nvSpPr>
          <p:cNvPr id="14" name="TextBox 13"/>
          <p:cNvSpPr txBox="1"/>
          <p:nvPr/>
        </p:nvSpPr>
        <p:spPr>
          <a:xfrm>
            <a:off x="502920" y="1316736"/>
            <a:ext cx="4800600" cy="276999"/>
          </a:xfrm>
          <a:prstGeom prst="rect">
            <a:avLst/>
          </a:prstGeom>
          <a:noFill/>
        </p:spPr>
        <p:txBody>
          <a:bodyPr wrap="square" lIns="0" tIns="0" rIns="0" bIns="0" anchor="t">
            <a:spAutoFit/>
          </a:bodyPr>
          <a:lstStyle/>
          <a:p>
            <a:pPr algn="l">
              <a:lnSpc>
                <a:spcPct val="100000"/>
              </a:lnSpc>
              <a:spcAft>
                <a:spcPts val="0"/>
              </a:spcAft>
            </a:pPr>
            <a:r>
              <a:rPr sz="1800" b="0" dirty="0">
                <a:latin typeface="Arial"/>
              </a:rPr>
              <a:t>Everything you need to activate the campaign</a:t>
            </a:r>
          </a:p>
        </p:txBody>
      </p:sp>
      <p:sp>
        <p:nvSpPr>
          <p:cNvPr id="15" name="Rectangle 14"/>
          <p:cNvSpPr/>
          <p:nvPr/>
        </p:nvSpPr>
        <p:spPr>
          <a:xfrm>
            <a:off x="502920" y="2103120"/>
            <a:ext cx="5074920" cy="228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a:hlinkClick r:id="rId3" action="ppaction://hlinksldjump"/>
          </p:cNvPr>
          <p:cNvSpPr txBox="1"/>
          <p:nvPr/>
        </p:nvSpPr>
        <p:spPr>
          <a:xfrm>
            <a:off x="502920" y="245059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01</a:t>
            </a:r>
          </a:p>
        </p:txBody>
      </p:sp>
      <p:sp>
        <p:nvSpPr>
          <p:cNvPr id="17" name="TextBox 16">
            <a:hlinkClick r:id="rId3" action="ppaction://hlinksldjump"/>
          </p:cNvPr>
          <p:cNvSpPr txBox="1"/>
          <p:nvPr/>
        </p:nvSpPr>
        <p:spPr>
          <a:xfrm>
            <a:off x="960120" y="2432304"/>
            <a:ext cx="1993392" cy="438912"/>
          </a:xfrm>
          <a:prstGeom prst="rect">
            <a:avLst/>
          </a:prstGeom>
          <a:noFill/>
        </p:spPr>
        <p:txBody>
          <a:bodyPr wrap="square" lIns="0" tIns="0" rIns="0" bIns="0" anchor="t">
            <a:spAutoFit/>
          </a:bodyPr>
          <a:lstStyle/>
          <a:p>
            <a:pPr algn="l">
              <a:lnSpc>
                <a:spcPct val="100000"/>
              </a:lnSpc>
              <a:spcAft>
                <a:spcPts val="0"/>
              </a:spcAft>
            </a:pPr>
            <a:r>
              <a:rPr sz="1700" b="1" dirty="0">
                <a:solidFill>
                  <a:srgbClr val="212B32"/>
                </a:solidFill>
                <a:latin typeface="Arial"/>
              </a:rPr>
              <a:t>Campaign overview</a:t>
            </a:r>
          </a:p>
        </p:txBody>
      </p:sp>
      <p:sp>
        <p:nvSpPr>
          <p:cNvPr id="18" name="Rectangle 17"/>
          <p:cNvSpPr/>
          <p:nvPr/>
        </p:nvSpPr>
        <p:spPr>
          <a:xfrm>
            <a:off x="502920" y="300837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a:hlinkClick r:id="rId4" action="ppaction://hlinksldjump"/>
          </p:cNvPr>
          <p:cNvSpPr txBox="1"/>
          <p:nvPr/>
        </p:nvSpPr>
        <p:spPr>
          <a:xfrm>
            <a:off x="502920" y="327355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02</a:t>
            </a:r>
          </a:p>
        </p:txBody>
      </p:sp>
      <p:sp>
        <p:nvSpPr>
          <p:cNvPr id="20" name="TextBox 19">
            <a:hlinkClick r:id="rId4" action="ppaction://hlinksldjump"/>
          </p:cNvPr>
          <p:cNvSpPr txBox="1"/>
          <p:nvPr/>
        </p:nvSpPr>
        <p:spPr>
          <a:xfrm>
            <a:off x="960120" y="325526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Key cyber threats and actions</a:t>
            </a:r>
          </a:p>
        </p:txBody>
      </p:sp>
      <p:sp>
        <p:nvSpPr>
          <p:cNvPr id="21" name="Rectangle 20"/>
          <p:cNvSpPr/>
          <p:nvPr/>
        </p:nvSpPr>
        <p:spPr>
          <a:xfrm>
            <a:off x="502920" y="383133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a:hlinkClick r:id="rId5" action="ppaction://hlinksldjump"/>
          </p:cNvPr>
          <p:cNvSpPr txBox="1"/>
          <p:nvPr/>
        </p:nvSpPr>
        <p:spPr>
          <a:xfrm>
            <a:off x="502920" y="409651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03</a:t>
            </a:r>
          </a:p>
        </p:txBody>
      </p:sp>
      <p:sp>
        <p:nvSpPr>
          <p:cNvPr id="23" name="TextBox 22">
            <a:hlinkClick r:id="rId5" action="ppaction://hlinksldjump"/>
          </p:cNvPr>
          <p:cNvSpPr txBox="1"/>
          <p:nvPr/>
        </p:nvSpPr>
        <p:spPr>
          <a:xfrm>
            <a:off x="960120" y="407822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Campaign materials</a:t>
            </a:r>
          </a:p>
        </p:txBody>
      </p:sp>
      <p:sp>
        <p:nvSpPr>
          <p:cNvPr id="24" name="Rectangle 23"/>
          <p:cNvSpPr/>
          <p:nvPr/>
        </p:nvSpPr>
        <p:spPr>
          <a:xfrm>
            <a:off x="502920" y="465429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a:hlinkClick r:id="rId6" action="ppaction://hlinksldjump"/>
          </p:cNvPr>
          <p:cNvSpPr txBox="1"/>
          <p:nvPr/>
        </p:nvSpPr>
        <p:spPr>
          <a:xfrm>
            <a:off x="502920" y="491947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04</a:t>
            </a:r>
          </a:p>
        </p:txBody>
      </p:sp>
      <p:sp>
        <p:nvSpPr>
          <p:cNvPr id="26" name="TextBox 25">
            <a:hlinkClick r:id="rId6" action="ppaction://hlinksldjump"/>
          </p:cNvPr>
          <p:cNvSpPr txBox="1"/>
          <p:nvPr/>
        </p:nvSpPr>
        <p:spPr>
          <a:xfrm>
            <a:off x="960120" y="490118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Calls to action and timeline</a:t>
            </a:r>
          </a:p>
        </p:txBody>
      </p:sp>
      <p:sp>
        <p:nvSpPr>
          <p:cNvPr id="27" name="TextBox 26">
            <a:hlinkClick r:id="rId7" action="ppaction://hlinksldjump"/>
          </p:cNvPr>
          <p:cNvSpPr txBox="1"/>
          <p:nvPr/>
        </p:nvSpPr>
        <p:spPr>
          <a:xfrm>
            <a:off x="3154680" y="245059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05</a:t>
            </a:r>
          </a:p>
        </p:txBody>
      </p:sp>
      <p:sp>
        <p:nvSpPr>
          <p:cNvPr id="28" name="TextBox 27">
            <a:hlinkClick r:id="rId7" action="ppaction://hlinksldjump"/>
          </p:cNvPr>
          <p:cNvSpPr txBox="1"/>
          <p:nvPr/>
        </p:nvSpPr>
        <p:spPr>
          <a:xfrm>
            <a:off x="3611880" y="243230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Implementation guide</a:t>
            </a:r>
          </a:p>
        </p:txBody>
      </p:sp>
      <p:sp>
        <p:nvSpPr>
          <p:cNvPr id="29" name="Rectangle 28"/>
          <p:cNvSpPr/>
          <p:nvPr/>
        </p:nvSpPr>
        <p:spPr>
          <a:xfrm>
            <a:off x="3154680" y="300837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a:hlinkClick r:id="rId8" action="ppaction://hlinksldjump"/>
          </p:cNvPr>
          <p:cNvSpPr txBox="1"/>
          <p:nvPr/>
        </p:nvSpPr>
        <p:spPr>
          <a:xfrm>
            <a:off x="3154680" y="327355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06</a:t>
            </a:r>
          </a:p>
        </p:txBody>
      </p:sp>
      <p:sp>
        <p:nvSpPr>
          <p:cNvPr id="31" name="TextBox 30">
            <a:hlinkClick r:id="rId8" action="ppaction://hlinksldjump"/>
          </p:cNvPr>
          <p:cNvSpPr txBox="1"/>
          <p:nvPr/>
        </p:nvSpPr>
        <p:spPr>
          <a:xfrm>
            <a:off x="3611880" y="325526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Social posts to copy and paste</a:t>
            </a:r>
          </a:p>
        </p:txBody>
      </p:sp>
      <p:sp>
        <p:nvSpPr>
          <p:cNvPr id="32" name="Rectangle 31"/>
          <p:cNvSpPr/>
          <p:nvPr/>
        </p:nvSpPr>
        <p:spPr>
          <a:xfrm>
            <a:off x="3154680" y="383133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TextBox 32">
            <a:hlinkClick r:id="rId9" action="ppaction://hlinksldjump"/>
          </p:cNvPr>
          <p:cNvSpPr txBox="1"/>
          <p:nvPr/>
        </p:nvSpPr>
        <p:spPr>
          <a:xfrm>
            <a:off x="3154680" y="409651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07</a:t>
            </a:r>
          </a:p>
        </p:txBody>
      </p:sp>
      <p:sp>
        <p:nvSpPr>
          <p:cNvPr id="34" name="TextBox 33">
            <a:hlinkClick r:id="rId9" action="ppaction://hlinksldjump"/>
          </p:cNvPr>
          <p:cNvSpPr txBox="1"/>
          <p:nvPr/>
        </p:nvSpPr>
        <p:spPr>
          <a:xfrm>
            <a:off x="3611880" y="407822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Sample copy</a:t>
            </a:r>
          </a:p>
        </p:txBody>
      </p:sp>
      <p:sp>
        <p:nvSpPr>
          <p:cNvPr id="35" name="Rectangle 34"/>
          <p:cNvSpPr/>
          <p:nvPr/>
        </p:nvSpPr>
        <p:spPr>
          <a:xfrm>
            <a:off x="3154680" y="4654296"/>
            <a:ext cx="2322576" cy="16459"/>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TextBox 35">
            <a:hlinkClick r:id="rId10" action="ppaction://hlinksldjump"/>
          </p:cNvPr>
          <p:cNvSpPr txBox="1"/>
          <p:nvPr/>
        </p:nvSpPr>
        <p:spPr>
          <a:xfrm>
            <a:off x="3154680" y="4919472"/>
            <a:ext cx="420624" cy="237744"/>
          </a:xfrm>
          <a:prstGeom prst="rect">
            <a:avLst/>
          </a:prstGeom>
          <a:noFill/>
        </p:spPr>
        <p:txBody>
          <a:bodyPr wrap="square" lIns="0" tIns="0" rIns="0" bIns="0" anchor="t">
            <a:spAutoFit/>
          </a:bodyPr>
          <a:lstStyle/>
          <a:p>
            <a:pPr algn="l">
              <a:lnSpc>
                <a:spcPct val="100000"/>
              </a:lnSpc>
              <a:spcAft>
                <a:spcPts val="0"/>
              </a:spcAft>
            </a:pPr>
            <a:r>
              <a:rPr sz="1400" b="1">
                <a:solidFill>
                  <a:srgbClr val="00A4A6"/>
                </a:solidFill>
                <a:latin typeface="Arial"/>
              </a:rPr>
              <a:t>08</a:t>
            </a:r>
          </a:p>
        </p:txBody>
      </p:sp>
      <p:sp>
        <p:nvSpPr>
          <p:cNvPr id="37" name="TextBox 36">
            <a:hlinkClick r:id="rId10" action="ppaction://hlinksldjump"/>
          </p:cNvPr>
          <p:cNvSpPr txBox="1"/>
          <p:nvPr/>
        </p:nvSpPr>
        <p:spPr>
          <a:xfrm>
            <a:off x="3611880" y="4901184"/>
            <a:ext cx="1993392" cy="438912"/>
          </a:xfrm>
          <a:prstGeom prst="rect">
            <a:avLst/>
          </a:prstGeom>
          <a:noFill/>
        </p:spPr>
        <p:txBody>
          <a:bodyPr wrap="square" lIns="0" tIns="0" rIns="0" bIns="0" anchor="t">
            <a:spAutoFit/>
          </a:bodyPr>
          <a:lstStyle/>
          <a:p>
            <a:pPr algn="l">
              <a:lnSpc>
                <a:spcPct val="100000"/>
              </a:lnSpc>
              <a:spcAft>
                <a:spcPts val="0"/>
              </a:spcAft>
            </a:pPr>
            <a:r>
              <a:rPr sz="1700" b="1">
                <a:solidFill>
                  <a:srgbClr val="212B32"/>
                </a:solidFill>
                <a:latin typeface="Arial"/>
              </a:rPr>
              <a:t>Additional options</a:t>
            </a:r>
          </a:p>
        </p:txBody>
      </p:sp>
      <p:sp>
        <p:nvSpPr>
          <p:cNvPr id="38" name="Rectangle 37"/>
          <p:cNvSpPr/>
          <p:nvPr/>
        </p:nvSpPr>
        <p:spPr>
          <a:xfrm>
            <a:off x="6016752" y="0"/>
            <a:ext cx="82296" cy="6858000"/>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111030561"/>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15842EC-65DC-D745-6BED-6F22D6BA60C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3FC1574-DE87-7AA0-C98F-AA6110E0977F}"/>
              </a:ext>
            </a:extLst>
          </p:cNvPr>
          <p:cNvSpPr>
            <a:spLocks noGrp="1"/>
          </p:cNvSpPr>
          <p:nvPr>
            <p:ph idx="1"/>
          </p:nvPr>
        </p:nvSpPr>
        <p:spPr>
          <a:xfrm>
            <a:off x="502920" y="1645920"/>
            <a:ext cx="5806440" cy="4498848"/>
          </a:xfrm>
        </p:spPr>
        <p:txBody>
          <a:bodyPr wrap="square" lIns="0" tIns="0" rIns="0" bIns="0">
            <a:noAutofit/>
          </a:bodyPr>
          <a:lstStyle/>
          <a:p>
            <a:pPr>
              <a:spcAft>
                <a:spcPts val="500"/>
              </a:spcAft>
            </a:pPr>
            <a:r>
              <a:rPr lang="en-US" sz="1800" b="0">
                <a:solidFill>
                  <a:srgbClr val="212B32"/>
                </a:solidFill>
                <a:latin typeface="Arial"/>
              </a:rPr>
              <a:t>🔐 Multi-factor authentication adds an extra layer of security to your accounts by requiring more than just a password. It's one of the most effective ways to prevent </a:t>
            </a:r>
            <a:r>
              <a:rPr lang="en-US" sz="1800" b="0" err="1">
                <a:solidFill>
                  <a:srgbClr val="212B32"/>
                </a:solidFill>
                <a:latin typeface="Arial"/>
              </a:rPr>
              <a:t>unauthorised</a:t>
            </a:r>
            <a:r>
              <a:rPr lang="en-US" sz="1800" b="0">
                <a:solidFill>
                  <a:srgbClr val="212B32"/>
                </a:solidFill>
                <a:latin typeface="Arial"/>
              </a:rPr>
              <a:t> access to NHS systems and patient data. </a:t>
            </a:r>
          </a:p>
          <a:p>
            <a:pPr>
              <a:spcAft>
                <a:spcPts val="500"/>
              </a:spcAft>
            </a:pPr>
            <a:r>
              <a:rPr lang="en-US" sz="1800" b="0">
                <a:solidFill>
                  <a:srgbClr val="212B32"/>
                </a:solidFill>
                <a:latin typeface="Arial"/>
              </a:rPr>
              <a:t>Enable it wherever possible and help keep our digital doors locked tight against cyber criminals.</a:t>
            </a:r>
          </a:p>
          <a:p>
            <a:pPr>
              <a:spcAft>
                <a:spcPts val="500"/>
              </a:spcAft>
            </a:pPr>
            <a:r>
              <a:rPr lang="en-US" sz="1800" b="0">
                <a:solidFill>
                  <a:srgbClr val="005EB8"/>
                </a:solidFill>
                <a:latin typeface="Arial"/>
                <a:hlinkClick r:id="rId2"/>
              </a:rPr>
              <a:t>https://digital.nhs.uk/blog/transformation-blog/2023/multi-factor-authentication-a-silver-cyber-bullet</a:t>
            </a:r>
            <a:endParaRPr lang="en-US"/>
          </a:p>
          <a:p>
            <a:pPr>
              <a:spcAft>
                <a:spcPts val="500"/>
              </a:spcAft>
            </a:pPr>
            <a:r>
              <a:rPr lang="en-US" sz="1800" b="0">
                <a:solidFill>
                  <a:srgbClr val="212B32"/>
                </a:solidFill>
                <a:latin typeface="Arial"/>
              </a:rPr>
              <a:t> #CyberAwarenessMonth</a:t>
            </a:r>
            <a:endParaRPr lang="en-US" sz="1800"/>
          </a:p>
        </p:txBody>
      </p:sp>
      <p:sp>
        <p:nvSpPr>
          <p:cNvPr id="6" name="Text Placeholder 5">
            <a:extLst>
              <a:ext uri="{FF2B5EF4-FFF2-40B4-BE49-F238E27FC236}">
                <a16:creationId xmlns:a16="http://schemas.microsoft.com/office/drawing/2014/main" id="{119D7383-7850-5FB8-EEEF-D6256022E2FA}"/>
              </a:ext>
            </a:extLst>
          </p:cNvPr>
          <p:cNvSpPr>
            <a:spLocks noGrp="1"/>
          </p:cNvSpPr>
          <p:nvPr>
            <p:ph type="body" sz="quarter" idx="13"/>
          </p:nvPr>
        </p:nvSpPr>
        <p:spPr>
          <a:xfrm>
            <a:off x="502920" y="1115568"/>
            <a:ext cx="5897880" cy="365760"/>
          </a:xfrm>
        </p:spPr>
        <p:txBody>
          <a:bodyPr vert="horz" wrap="square" lIns="0" tIns="0" rIns="0" bIns="0" rtlCol="0" anchor="t">
            <a:noAutofit/>
          </a:bodyPr>
          <a:lstStyle/>
          <a:p>
            <a:r>
              <a:rPr lang="en-US" sz="1900" b="1" dirty="0">
                <a:latin typeface="Arial"/>
              </a:rPr>
              <a:t>Secure your accounts </a:t>
            </a:r>
            <a:endParaRPr lang="en-GB" kern="1200" dirty="0">
              <a:latin typeface="+mn-lt"/>
              <a:ea typeface="+mn-ea"/>
              <a:cs typeface="+mn-cs"/>
            </a:endParaRPr>
          </a:p>
        </p:txBody>
      </p:sp>
      <p:sp>
        <p:nvSpPr>
          <p:cNvPr id="4" name="Title 3">
            <a:extLst>
              <a:ext uri="{FF2B5EF4-FFF2-40B4-BE49-F238E27FC236}">
                <a16:creationId xmlns:a16="http://schemas.microsoft.com/office/drawing/2014/main" id="{BCE30A8F-9F11-2F63-ABE2-8B81EBACE907}"/>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C0255AF0-0248-4811-0CBE-A6561462E710}"/>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0B8DD7DD-83B8-872B-E338-D27D5A5D59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6235" y="1353312"/>
            <a:ext cx="4671561" cy="4709160"/>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667106662"/>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51A7909-E9A8-AB7A-B247-8F44744178E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E5B5094-EDB0-682C-DC2A-67501117C23E}"/>
              </a:ext>
            </a:extLst>
          </p:cNvPr>
          <p:cNvSpPr>
            <a:spLocks noGrp="1"/>
          </p:cNvSpPr>
          <p:nvPr>
            <p:ph idx="1"/>
          </p:nvPr>
        </p:nvSpPr>
        <p:spPr>
          <a:xfrm>
            <a:off x="502920" y="1645920"/>
            <a:ext cx="5806440" cy="4498848"/>
          </a:xfrm>
        </p:spPr>
        <p:txBody>
          <a:bodyPr wrap="square" lIns="0" tIns="0" rIns="0" bIns="0">
            <a:noAutofit/>
          </a:bodyPr>
          <a:lstStyle/>
          <a:p>
            <a:pPr>
              <a:spcAft>
                <a:spcPts val="500"/>
              </a:spcAft>
            </a:pPr>
            <a:r>
              <a:rPr lang="en-US" sz="1800" b="0">
                <a:solidFill>
                  <a:srgbClr val="212B32"/>
                </a:solidFill>
                <a:latin typeface="Arial"/>
              </a:rPr>
              <a:t>🏠 Working from home? Remember that cyber security doesn't stop at the hospital door. Lock your screen when stepping away, ensure your home </a:t>
            </a:r>
            <a:r>
              <a:rPr lang="en-US" sz="1800" b="0" err="1">
                <a:solidFill>
                  <a:srgbClr val="212B32"/>
                </a:solidFill>
                <a:latin typeface="Arial"/>
              </a:rPr>
              <a:t>wifi</a:t>
            </a:r>
            <a:r>
              <a:rPr lang="en-US" sz="1800" b="0">
                <a:solidFill>
                  <a:srgbClr val="212B32"/>
                </a:solidFill>
                <a:latin typeface="Arial"/>
              </a:rPr>
              <a:t> is secure, and keep sensitive NHS information away from family members and visitors. </a:t>
            </a:r>
          </a:p>
          <a:p>
            <a:pPr>
              <a:spcAft>
                <a:spcPts val="500"/>
              </a:spcAft>
            </a:pPr>
            <a:r>
              <a:rPr lang="en-US" sz="1800" b="0">
                <a:solidFill>
                  <a:srgbClr val="212B32"/>
                </a:solidFill>
                <a:latin typeface="Arial"/>
              </a:rPr>
              <a:t>A secure home workspace helps protect patient confidentiality and NHS systems from everywhere you work. </a:t>
            </a:r>
          </a:p>
          <a:p>
            <a:pPr>
              <a:spcAft>
                <a:spcPts val="500"/>
              </a:spcAft>
            </a:pPr>
            <a:r>
              <a:rPr lang="en-US" sz="1800" b="0">
                <a:solidFill>
                  <a:srgbClr val="005EB8"/>
                </a:solidFill>
                <a:latin typeface="Arial"/>
                <a:hlinkClick r:id="rId2"/>
              </a:rPr>
              <a:t>https://digital.nhs.uk/cyber-and-data-security/guidance-and-assurance/guidance-on-keeping-safe-and-secure-whilst-working-from-home</a:t>
            </a:r>
            <a:endParaRPr lang="en-US" sz="2000"/>
          </a:p>
          <a:p>
            <a:pPr>
              <a:spcAft>
                <a:spcPts val="500"/>
              </a:spcAft>
            </a:pPr>
            <a:endParaRPr lang="en-US" sz="2000"/>
          </a:p>
          <a:p>
            <a:pPr>
              <a:spcAft>
                <a:spcPts val="500"/>
              </a:spcAft>
            </a:pPr>
            <a:r>
              <a:rPr lang="en-US" sz="1800" b="0">
                <a:solidFill>
                  <a:srgbClr val="212B32"/>
                </a:solidFill>
                <a:latin typeface="Arial"/>
              </a:rPr>
              <a:t>#CyberAwarenessMonth</a:t>
            </a:r>
          </a:p>
        </p:txBody>
      </p:sp>
      <p:sp>
        <p:nvSpPr>
          <p:cNvPr id="6" name="Text Placeholder 5">
            <a:extLst>
              <a:ext uri="{FF2B5EF4-FFF2-40B4-BE49-F238E27FC236}">
                <a16:creationId xmlns:a16="http://schemas.microsoft.com/office/drawing/2014/main" id="{0952796D-5018-7AA7-15E6-A05289A0ECAA}"/>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US" sz="1900" b="1" dirty="0">
                <a:latin typeface="Arial"/>
              </a:rPr>
              <a:t>Protect your home workspace </a:t>
            </a:r>
            <a:endParaRPr lang="en-GB" kern="1200" dirty="0">
              <a:latin typeface="+mn-lt"/>
              <a:ea typeface="+mn-ea"/>
              <a:cs typeface="+mn-cs"/>
            </a:endParaRPr>
          </a:p>
        </p:txBody>
      </p:sp>
      <p:sp>
        <p:nvSpPr>
          <p:cNvPr id="4" name="Title 3">
            <a:extLst>
              <a:ext uri="{FF2B5EF4-FFF2-40B4-BE49-F238E27FC236}">
                <a16:creationId xmlns:a16="http://schemas.microsoft.com/office/drawing/2014/main" id="{FB62DBBB-1616-398E-6747-E3FD12A5738B}"/>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0BDC6ED2-611C-7056-C390-81CEB216914F}"/>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34EE5842-CE87-DB55-7F91-526BFD8D75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152" y="1357645"/>
            <a:ext cx="4681728" cy="4700492"/>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697935196"/>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FDB1697-7C11-1DF4-5878-3DA2832E6F5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A2AF09C-8D3A-8ED9-C01B-0D359156B9C4}"/>
              </a:ext>
            </a:extLst>
          </p:cNvPr>
          <p:cNvSpPr>
            <a:spLocks noGrp="1"/>
          </p:cNvSpPr>
          <p:nvPr>
            <p:ph idx="1"/>
          </p:nvPr>
        </p:nvSpPr>
        <p:spPr>
          <a:xfrm>
            <a:off x="502920" y="1645920"/>
            <a:ext cx="5806440" cy="4498848"/>
          </a:xfrm>
        </p:spPr>
        <p:txBody>
          <a:bodyPr vert="horz" wrap="square" lIns="0" tIns="0" rIns="0" bIns="0" rtlCol="0" anchor="t">
            <a:noAutofit/>
          </a:bodyPr>
          <a:lstStyle/>
          <a:p>
            <a:pPr>
              <a:spcAft>
                <a:spcPts val="500"/>
              </a:spcAft>
            </a:pPr>
            <a:r>
              <a:rPr lang="en-US" sz="1800" b="0" dirty="0">
                <a:solidFill>
                  <a:srgbClr val="212B32"/>
                </a:solidFill>
                <a:latin typeface="Arial"/>
              </a:rPr>
              <a:t>✈️ Taking a well-deserved break? Remember to stay cyber aware even when you're relaxing. </a:t>
            </a:r>
          </a:p>
          <a:p>
            <a:pPr>
              <a:spcAft>
                <a:spcPts val="500"/>
              </a:spcAft>
            </a:pPr>
            <a:r>
              <a:rPr lang="en-US" sz="1800" b="0" dirty="0">
                <a:solidFill>
                  <a:srgbClr val="212B32"/>
                </a:solidFill>
                <a:latin typeface="Arial"/>
              </a:rPr>
              <a:t>Follow company policy when using devices overseas, don't leave devices unattended, and be extra cautious about phishing emails that might target you when your guard is down. </a:t>
            </a:r>
            <a:endParaRPr lang="en-US" sz="2000" dirty="0">
              <a:cs typeface="Arial"/>
            </a:endParaRPr>
          </a:p>
          <a:p>
            <a:pPr>
              <a:spcAft>
                <a:spcPts val="500"/>
              </a:spcAft>
            </a:pPr>
            <a:r>
              <a:rPr lang="en-US" sz="1800" b="0" dirty="0">
                <a:solidFill>
                  <a:srgbClr val="212B32"/>
                </a:solidFill>
                <a:latin typeface="Arial"/>
              </a:rPr>
              <a:t>A secure holiday helps ensure you return to a secure workplace. </a:t>
            </a:r>
          </a:p>
          <a:p>
            <a:pPr>
              <a:spcAft>
                <a:spcPts val="500"/>
              </a:spcAft>
            </a:pPr>
            <a:r>
              <a:rPr lang="en-US" sz="1800" b="0" dirty="0">
                <a:solidFill>
                  <a:srgbClr val="005EB8"/>
                </a:solidFill>
                <a:latin typeface="Arial"/>
                <a:hlinkClick r:id="rId2"/>
              </a:rPr>
              <a:t>https://digital.nhs.uk/cyber-and-data-security/guidance-and-assurance/top-tips-for-setting-a-cyber-secure-out-of-office-message</a:t>
            </a:r>
            <a:endParaRPr lang="en-US" sz="2000" dirty="0"/>
          </a:p>
          <a:p>
            <a:pPr>
              <a:spcAft>
                <a:spcPts val="500"/>
              </a:spcAft>
            </a:pPr>
            <a:endParaRPr lang="en-US" sz="2000" dirty="0"/>
          </a:p>
          <a:p>
            <a:pPr>
              <a:spcAft>
                <a:spcPts val="500"/>
              </a:spcAft>
            </a:pPr>
            <a:r>
              <a:rPr lang="en-US" sz="1800" b="0" dirty="0">
                <a:solidFill>
                  <a:srgbClr val="212B32"/>
                </a:solidFill>
                <a:latin typeface="Arial"/>
              </a:rPr>
              <a:t>#CyberAwarenessMonth</a:t>
            </a:r>
          </a:p>
        </p:txBody>
      </p:sp>
      <p:sp>
        <p:nvSpPr>
          <p:cNvPr id="6" name="Text Placeholder 5">
            <a:extLst>
              <a:ext uri="{FF2B5EF4-FFF2-40B4-BE49-F238E27FC236}">
                <a16:creationId xmlns:a16="http://schemas.microsoft.com/office/drawing/2014/main" id="{DF86D44F-F2A2-69D5-9311-60DBC2D06D69}"/>
              </a:ext>
            </a:extLst>
          </p:cNvPr>
          <p:cNvSpPr>
            <a:spLocks noGrp="1"/>
          </p:cNvSpPr>
          <p:nvPr>
            <p:ph type="body" sz="quarter" idx="13"/>
          </p:nvPr>
        </p:nvSpPr>
        <p:spPr>
          <a:xfrm>
            <a:off x="502920" y="1115568"/>
            <a:ext cx="5897880" cy="365760"/>
          </a:xfrm>
        </p:spPr>
        <p:txBody>
          <a:bodyPr vert="horz" wrap="square" lIns="0" tIns="0" rIns="0" bIns="0" rtlCol="0">
            <a:noAutofit/>
          </a:bodyPr>
          <a:lstStyle/>
          <a:p>
            <a:r>
              <a:rPr lang="en-US" sz="1900" b="1" dirty="0">
                <a:latin typeface="Arial"/>
              </a:rPr>
              <a:t>Stay cyber safe on holiday </a:t>
            </a:r>
            <a:endParaRPr lang="en-GB" kern="1200" dirty="0">
              <a:latin typeface="+mn-lt"/>
              <a:ea typeface="+mn-ea"/>
              <a:cs typeface="+mn-cs"/>
            </a:endParaRPr>
          </a:p>
        </p:txBody>
      </p:sp>
      <p:sp>
        <p:nvSpPr>
          <p:cNvPr id="4" name="Title 3">
            <a:extLst>
              <a:ext uri="{FF2B5EF4-FFF2-40B4-BE49-F238E27FC236}">
                <a16:creationId xmlns:a16="http://schemas.microsoft.com/office/drawing/2014/main" id="{89EC23C8-8450-D4B3-ADB5-990FF73711FC}"/>
              </a:ext>
            </a:extLst>
          </p:cNvPr>
          <p:cNvSpPr>
            <a:spLocks noGrp="1"/>
          </p:cNvSpPr>
          <p:nvPr>
            <p:ph type="title"/>
          </p:nvPr>
        </p:nvSpPr>
        <p:spPr>
          <a:xfrm>
            <a:off x="502920" y="384048"/>
            <a:ext cx="10972800" cy="658368"/>
          </a:xfrm>
        </p:spPr>
        <p:txBody>
          <a:bodyPr vert="horz" wrap="square" lIns="0" tIns="0" rIns="0" bIns="0" rtlCol="0" anchor="ctr">
            <a:normAutofit/>
          </a:bodyPr>
          <a:lstStyle/>
          <a:p>
            <a:pPr algn="l"/>
            <a:r>
              <a:rPr lang="en-GB" sz="3500" b="1" kern="1200">
                <a:solidFill>
                  <a:srgbClr val="005EB8"/>
                </a:solidFill>
                <a:latin typeface="Arial"/>
                <a:ea typeface="+mj-ea"/>
                <a:cs typeface="+mj-cs"/>
              </a:rPr>
              <a:t>Social posts to copy and paste</a:t>
            </a:r>
          </a:p>
        </p:txBody>
      </p:sp>
      <p:sp>
        <p:nvSpPr>
          <p:cNvPr id="19" name="TextBox 18">
            <a:extLst>
              <a:ext uri="{FF2B5EF4-FFF2-40B4-BE49-F238E27FC236}">
                <a16:creationId xmlns:a16="http://schemas.microsoft.com/office/drawing/2014/main" id="{B8C7A3C2-173E-244D-CA9A-0B56A7AB9516}"/>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848EA290-0E4B-91A7-87C8-52ECC40EF5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5939" y="1353312"/>
            <a:ext cx="4672152" cy="4709160"/>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611112" y="1353312"/>
            <a:ext cx="16459" cy="470916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69366459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012F986-19E3-0E4E-27AF-4B683BDB6568}"/>
              </a:ext>
            </a:extLst>
          </p:cNvPr>
          <p:cNvSpPr>
            <a:spLocks noGrp="1"/>
          </p:cNvSpPr>
          <p:nvPr>
            <p:ph type="body" sz="quarter" idx="13"/>
          </p:nvPr>
        </p:nvSpPr>
        <p:spPr>
          <a:xfrm>
            <a:off x="502920" y="969264"/>
            <a:ext cx="10789920" cy="384048"/>
          </a:xfrm>
        </p:spPr>
        <p:txBody>
          <a:bodyPr wrap="square" lIns="0" tIns="0" rIns="0" bIns="0"/>
          <a:lstStyle/>
          <a:p>
            <a:r>
              <a:rPr lang="en-US" sz="1900" dirty="0">
                <a:latin typeface="Arial" panose="020B0604020202020204" pitchFamily="34" charset="0"/>
                <a:cs typeface="Arial" panose="020B0604020202020204" pitchFamily="34" charset="0"/>
              </a:rPr>
              <a:t>This can be used for internal bulletins/intranets/all staff emails</a:t>
            </a:r>
          </a:p>
          <a:p>
            <a:endParaRPr lang="en-GB" dirty="0"/>
          </a:p>
        </p:txBody>
      </p:sp>
      <p:sp>
        <p:nvSpPr>
          <p:cNvPr id="7" name="Title 6">
            <a:extLst>
              <a:ext uri="{FF2B5EF4-FFF2-40B4-BE49-F238E27FC236}">
                <a16:creationId xmlns:a16="http://schemas.microsoft.com/office/drawing/2014/main" id="{1835F3CA-3142-6343-EF9C-E1A27416F425}"/>
              </a:ext>
            </a:extLst>
          </p:cNvPr>
          <p:cNvSpPr>
            <a:spLocks noGrp="1"/>
          </p:cNvSpPr>
          <p:nvPr>
            <p:ph type="title"/>
          </p:nvPr>
        </p:nvSpPr>
        <p:spPr>
          <a:xfrm>
            <a:off x="502920" y="384048"/>
            <a:ext cx="10972800" cy="658368"/>
          </a:xfrm>
        </p:spPr>
        <p:txBody>
          <a:bodyPr wrap="square" lIns="0" tIns="0" rIns="0" bIns="0" anchor="ctr">
            <a:normAutofit fontScale="90000"/>
          </a:bodyPr>
          <a:lstStyle/>
          <a:p>
            <a:pPr algn="l"/>
            <a:r>
              <a:rPr lang="en-US" sz="3500" b="1" dirty="0">
                <a:solidFill>
                  <a:srgbClr val="005EB8"/>
                </a:solidFill>
                <a:latin typeface="Arial"/>
              </a:rPr>
              <a:t>Example long copy</a:t>
            </a:r>
            <a:br>
              <a:rPr lang="en-US" dirty="0"/>
            </a:br>
            <a:endParaRPr lang="en-GB" dirty="0"/>
          </a:p>
        </p:txBody>
      </p:sp>
      <p:sp>
        <p:nvSpPr>
          <p:cNvPr id="12" name="Rectangle 11"/>
          <p:cNvSpPr/>
          <p:nvPr/>
        </p:nvSpPr>
        <p:spPr>
          <a:xfrm>
            <a:off x="502920" y="1664208"/>
            <a:ext cx="59436" cy="4443984"/>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749808" y="1645920"/>
            <a:ext cx="4992624" cy="4407408"/>
          </a:xfrm>
          <a:prstGeom prst="rect">
            <a:avLst/>
          </a:prstGeom>
          <a:noFill/>
        </p:spPr>
        <p:txBody>
          <a:bodyPr wrap="square" lIns="0" tIns="0" rIns="0" bIns="0" anchor="t">
            <a:spAutoFit/>
          </a:bodyPr>
          <a:lstStyle/>
          <a:p>
            <a:pPr>
              <a:spcAft>
                <a:spcPts val="800"/>
              </a:spcAft>
            </a:pPr>
            <a:r>
              <a:rPr sz="1600" b="1">
                <a:solidFill>
                  <a:srgbClr val="005EB8"/>
                </a:solidFill>
                <a:latin typeface="Arial"/>
              </a:rPr>
              <a:t>Subject: Cyber Awareness Month - Keep I.T. Confidential</a:t>
            </a:r>
          </a:p>
          <a:p>
            <a:pPr>
              <a:spcAft>
                <a:spcPts val="800"/>
              </a:spcAft>
            </a:pPr>
            <a:r>
              <a:rPr sz="1600" b="0">
                <a:solidFill>
                  <a:srgbClr val="212B32"/>
                </a:solidFill>
                <a:latin typeface="Arial"/>
              </a:rPr>
              <a:t>It's Cyber Awareness Month! 🔒 Every NHS worker helps keep patient data safe. Whether you're looking at medical records, using computers, writing prescriptions or creating passwords - cyber security means keeping patient information private.</a:t>
            </a:r>
          </a:p>
          <a:p>
            <a:pPr>
              <a:spcAft>
                <a:spcPts val="300"/>
              </a:spcAft>
            </a:pPr>
            <a:r>
              <a:rPr sz="1600" b="1">
                <a:solidFill>
                  <a:srgbClr val="005EB8"/>
                </a:solidFill>
                <a:latin typeface="Arial"/>
              </a:rPr>
              <a:t>Quick reminders:</a:t>
            </a:r>
          </a:p>
          <a:p>
            <a:pPr>
              <a:spcAft>
                <a:spcPts val="100"/>
              </a:spcAft>
            </a:pPr>
            <a:r>
              <a:rPr sz="1600" b="0">
                <a:solidFill>
                  <a:srgbClr val="212B32"/>
                </a:solidFill>
                <a:latin typeface="Arial"/>
              </a:rPr>
              <a:t>•  Strong passwords – Use three random words for strong passwords and keep them secret</a:t>
            </a:r>
          </a:p>
          <a:p>
            <a:pPr>
              <a:spcAft>
                <a:spcPts val="100"/>
              </a:spcAft>
            </a:pPr>
            <a:r>
              <a:rPr sz="1600" b="0">
                <a:solidFill>
                  <a:srgbClr val="212B32"/>
                </a:solidFill>
                <a:latin typeface="Arial"/>
              </a:rPr>
              <a:t>•  Suspicious emails - Click 'report phishing' or send to spamreports@nhs.net then delete the email</a:t>
            </a:r>
          </a:p>
          <a:p>
            <a:pPr>
              <a:spcAft>
                <a:spcPts val="100"/>
              </a:spcAft>
            </a:pPr>
            <a:r>
              <a:rPr sz="1600" b="0">
                <a:solidFill>
                  <a:srgbClr val="212B32"/>
                </a:solidFill>
                <a:latin typeface="Arial"/>
              </a:rPr>
              <a:t>•  Lock your screen - Always lock computers and devices when you're not using them</a:t>
            </a:r>
          </a:p>
          <a:p>
            <a:pPr>
              <a:spcAft>
                <a:spcPts val="100"/>
              </a:spcAft>
            </a:pPr>
            <a:r>
              <a:rPr sz="1600" b="0">
                <a:solidFill>
                  <a:srgbClr val="212B32"/>
                </a:solidFill>
                <a:latin typeface="Arial"/>
              </a:rPr>
              <a:t>•  Watch who comes in - Don't let strangers into secure areas</a:t>
            </a:r>
          </a:p>
          <a:p>
            <a:pPr>
              <a:spcAft>
                <a:spcPts val="100"/>
              </a:spcAft>
            </a:pPr>
            <a:r>
              <a:rPr sz="1600" b="0">
                <a:solidFill>
                  <a:srgbClr val="212B32"/>
                </a:solidFill>
                <a:latin typeface="Arial"/>
              </a:rPr>
              <a:t>•  Check who people are - Ask for ID before giving anyone access or information</a:t>
            </a:r>
          </a:p>
        </p:txBody>
      </p:sp>
      <p:sp>
        <p:nvSpPr>
          <p:cNvPr id="14" name="TextBox 13"/>
          <p:cNvSpPr txBox="1"/>
          <p:nvPr/>
        </p:nvSpPr>
        <p:spPr>
          <a:xfrm>
            <a:off x="6245352" y="1645920"/>
            <a:ext cx="5230368" cy="3157275"/>
          </a:xfrm>
          <a:prstGeom prst="rect">
            <a:avLst/>
          </a:prstGeom>
          <a:noFill/>
        </p:spPr>
        <p:txBody>
          <a:bodyPr wrap="square" lIns="0" tIns="0" rIns="0" bIns="0" anchor="t">
            <a:spAutoFit/>
          </a:bodyPr>
          <a:lstStyle/>
          <a:p>
            <a:pPr>
              <a:spcAft>
                <a:spcPts val="800"/>
              </a:spcAft>
            </a:pPr>
            <a:r>
              <a:rPr sz="1600" b="1" dirty="0">
                <a:solidFill>
                  <a:srgbClr val="005EB8"/>
                </a:solidFill>
                <a:latin typeface="Arial"/>
              </a:rPr>
              <a:t>Why this matters: </a:t>
            </a:r>
            <a:r>
              <a:rPr sz="1600" b="0" dirty="0">
                <a:solidFill>
                  <a:srgbClr val="212B32"/>
                </a:solidFill>
                <a:latin typeface="Arial"/>
              </a:rPr>
              <a:t>Cyber attacks hurt our patients. If patient data gets stolen, people lose trust in us to keep their personal information safe.</a:t>
            </a:r>
          </a:p>
          <a:p>
            <a:pPr>
              <a:spcAft>
                <a:spcPts val="1000"/>
              </a:spcAft>
            </a:pPr>
            <a:r>
              <a:rPr sz="1600" b="0" dirty="0">
                <a:solidFill>
                  <a:srgbClr val="212B32"/>
                </a:solidFill>
                <a:latin typeface="Arial"/>
              </a:rPr>
              <a:t>Being cyber secure should be as normal as washing your hands or checking patient ID. Whether working offline or online, keep I.T. confidential. </a:t>
            </a:r>
            <a:r>
              <a:rPr sz="1600" b="0" dirty="0">
                <a:solidFill>
                  <a:srgbClr val="212B32"/>
                </a:solidFill>
                <a:latin typeface="Arial"/>
                <a:hlinkClick r:id="rId2"/>
              </a:rPr>
              <a:t>Free training </a:t>
            </a:r>
            <a:r>
              <a:rPr sz="1600" b="0" dirty="0">
                <a:solidFill>
                  <a:srgbClr val="212B32"/>
                </a:solidFill>
                <a:latin typeface="Arial"/>
              </a:rPr>
              <a:t>is available for NHS trusts, ICBs, CSUs and other NHS </a:t>
            </a:r>
            <a:r>
              <a:rPr sz="1600" b="0" dirty="0" err="1">
                <a:solidFill>
                  <a:srgbClr val="212B32"/>
                </a:solidFill>
                <a:latin typeface="Arial"/>
              </a:rPr>
              <a:t>organisations</a:t>
            </a:r>
            <a:r>
              <a:rPr sz="1600" b="0" dirty="0">
                <a:solidFill>
                  <a:srgbClr val="212B32"/>
                </a:solidFill>
                <a:latin typeface="Arial"/>
              </a:rPr>
              <a:t>.</a:t>
            </a:r>
          </a:p>
          <a:p>
            <a:pPr>
              <a:spcAft>
                <a:spcPts val="300"/>
              </a:spcAft>
            </a:pPr>
            <a:r>
              <a:rPr sz="1600" b="0" dirty="0">
                <a:solidFill>
                  <a:srgbClr val="212B32"/>
                </a:solidFill>
                <a:latin typeface="Arial"/>
              </a:rPr>
              <a:t>Look out for cyber security reminders around the trust this month. Help us protect patient data every day. Visit:</a:t>
            </a:r>
          </a:p>
          <a:p>
            <a:pPr>
              <a:spcAft>
                <a:spcPts val="1400"/>
              </a:spcAft>
            </a:pPr>
            <a:r>
              <a:rPr sz="1600" b="0" u="sng" dirty="0">
                <a:solidFill>
                  <a:srgbClr val="005EB8"/>
                </a:solidFill>
                <a:latin typeface="Arial"/>
                <a:hlinkClick r:id="rId3"/>
              </a:rPr>
              <a:t>https://digital.nhs.uk/cyber</a:t>
            </a:r>
          </a:p>
          <a:p>
            <a:pPr>
              <a:spcAft>
                <a:spcPts val="0"/>
              </a:spcAft>
            </a:pPr>
            <a:r>
              <a:rPr sz="1600" b="1" dirty="0">
                <a:solidFill>
                  <a:srgbClr val="005EB8"/>
                </a:solidFill>
                <a:latin typeface="Arial"/>
              </a:rPr>
              <a:t>[Your Trust Communications Team]</a:t>
            </a:r>
          </a:p>
        </p:txBody>
      </p:sp>
      <p:sp>
        <p:nvSpPr>
          <p:cNvPr id="15" name="Rectangle 14"/>
          <p:cNvSpPr/>
          <p:nvPr/>
        </p:nvSpPr>
        <p:spPr>
          <a:xfrm>
            <a:off x="5971032" y="1645920"/>
            <a:ext cx="16459" cy="4407408"/>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205765598"/>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A75E6D6-BE6E-F6BE-C3CE-30BAA6D72EB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79D6743A-ABA8-4AC8-A8B2-5781D86BB43C}"/>
              </a:ext>
            </a:extLst>
          </p:cNvPr>
          <p:cNvSpPr>
            <a:spLocks noGrp="1"/>
          </p:cNvSpPr>
          <p:nvPr>
            <p:ph type="title"/>
          </p:nvPr>
        </p:nvSpPr>
        <p:spPr>
          <a:xfrm>
            <a:off x="502920" y="384048"/>
            <a:ext cx="10972800" cy="658368"/>
          </a:xfrm>
        </p:spPr>
        <p:txBody>
          <a:bodyPr wrap="square" lIns="0" tIns="0" rIns="0" bIns="0" anchor="ctr">
            <a:normAutofit/>
          </a:bodyPr>
          <a:lstStyle/>
          <a:p>
            <a:pPr algn="l"/>
            <a:r>
              <a:rPr lang="en-US" sz="3500" b="1">
                <a:solidFill>
                  <a:srgbClr val="005EB8"/>
                </a:solidFill>
                <a:latin typeface="Arial"/>
              </a:rPr>
              <a:t>Additional options</a:t>
            </a:r>
            <a:endParaRPr lang="en-GB"/>
          </a:p>
        </p:txBody>
      </p:sp>
      <p:sp>
        <p:nvSpPr>
          <p:cNvPr id="6" name="Text Placeholder 5">
            <a:extLst>
              <a:ext uri="{FF2B5EF4-FFF2-40B4-BE49-F238E27FC236}">
                <a16:creationId xmlns:a16="http://schemas.microsoft.com/office/drawing/2014/main" id="{AC434910-E7A5-3A1F-CD85-96B18CC3CBF4}"/>
              </a:ext>
            </a:extLst>
          </p:cNvPr>
          <p:cNvSpPr>
            <a:spLocks noGrp="1"/>
          </p:cNvSpPr>
          <p:nvPr>
            <p:ph type="body" sz="quarter" idx="13"/>
          </p:nvPr>
        </p:nvSpPr>
        <p:spPr>
          <a:solidFill>
            <a:srgbClr val="FFFFFF"/>
          </a:solidFill>
          <a:ln>
            <a:noFill/>
          </a:ln>
        </p:spPr>
        <p:txBody>
          <a:bodyPr vert="horz" wrap="square" lIns="18288" tIns="18288" rIns="54864" bIns="18288" rtlCol="0" anchor="t">
            <a:noAutofit/>
          </a:bodyPr>
          <a:lstStyle/>
          <a:p>
            <a:r>
              <a:rPr lang="en-GB" sz="1600" b="0" dirty="0">
                <a:solidFill>
                  <a:srgbClr val="212B32"/>
                </a:solidFill>
                <a:latin typeface="Arial"/>
              </a:rPr>
              <a:t>🔒CYBER AWARENESS MONTH 🔒</a:t>
            </a:r>
          </a:p>
          <a:p>
            <a:r>
              <a:rPr lang="en-GB" sz="1600" b="0" dirty="0">
                <a:solidFill>
                  <a:srgbClr val="212B32"/>
                </a:solidFill>
                <a:latin typeface="Arial"/>
              </a:rPr>
              <a:t>Protect Patient Data: </a:t>
            </a:r>
            <a:endParaRPr lang="en-GB" dirty="0">
              <a:cs typeface="Arial"/>
            </a:endParaRPr>
          </a:p>
          <a:p>
            <a:pPr marL="285750" indent="-285750">
              <a:buFont typeface="Arial" panose="020B0604020202020204" pitchFamily="34" charset="0"/>
              <a:buChar char="•"/>
            </a:pPr>
            <a:r>
              <a:rPr lang="en-GB" sz="1600" b="0" dirty="0">
                <a:solidFill>
                  <a:srgbClr val="212B32"/>
                </a:solidFill>
                <a:latin typeface="Arial"/>
              </a:rPr>
              <a:t>Strong passwords </a:t>
            </a:r>
            <a:endParaRPr lang="en-GB" dirty="0">
              <a:cs typeface="Arial"/>
            </a:endParaRPr>
          </a:p>
          <a:p>
            <a:pPr marL="285750" indent="-285750">
              <a:buFont typeface="Arial" panose="020B0604020202020204" pitchFamily="34" charset="0"/>
              <a:buChar char="•"/>
            </a:pPr>
            <a:r>
              <a:rPr lang="en-GB" sz="1600" b="0" dirty="0">
                <a:solidFill>
                  <a:srgbClr val="212B32"/>
                </a:solidFill>
                <a:latin typeface="Arial"/>
              </a:rPr>
              <a:t>Lock screens </a:t>
            </a:r>
            <a:endParaRPr lang="en-GB" dirty="0">
              <a:cs typeface="Arial"/>
            </a:endParaRPr>
          </a:p>
          <a:p>
            <a:pPr marL="285750" indent="-285750">
              <a:buFont typeface="Arial" panose="020B0604020202020204" pitchFamily="34" charset="0"/>
              <a:buChar char="•"/>
            </a:pPr>
            <a:r>
              <a:rPr lang="en-GB" sz="1600" b="0" dirty="0">
                <a:solidFill>
                  <a:srgbClr val="212B32"/>
                </a:solidFill>
                <a:latin typeface="Arial"/>
              </a:rPr>
              <a:t>Report suspicious emails</a:t>
            </a:r>
            <a:endParaRPr lang="en-GB" dirty="0">
              <a:cs typeface="Arial"/>
            </a:endParaRPr>
          </a:p>
          <a:p>
            <a:pPr marL="285750" indent="-285750">
              <a:buFont typeface="Arial" panose="020B0604020202020204" pitchFamily="34" charset="0"/>
              <a:buChar char="•"/>
            </a:pPr>
            <a:r>
              <a:rPr lang="en-GB" sz="1600" b="0" dirty="0">
                <a:solidFill>
                  <a:srgbClr val="212B32"/>
                </a:solidFill>
                <a:latin typeface="Arial"/>
              </a:rPr>
              <a:t>Watch for tailgaters</a:t>
            </a:r>
            <a:endParaRPr lang="en-GB" dirty="0">
              <a:cs typeface="Arial"/>
            </a:endParaRPr>
          </a:p>
          <a:p>
            <a:r>
              <a:rPr lang="en-GB" sz="1600" b="0" dirty="0">
                <a:solidFill>
                  <a:srgbClr val="212B32"/>
                </a:solidFill>
                <a:latin typeface="Arial"/>
              </a:rPr>
              <a:t>From offline to online, keep I.T. confidential. </a:t>
            </a:r>
            <a:endParaRPr lang="en-GB" sz="1200" dirty="0">
              <a:cs typeface="Arial"/>
            </a:endParaRPr>
          </a:p>
          <a:p>
            <a:r>
              <a:rPr lang="en-GB" sz="1600" b="0" dirty="0">
                <a:solidFill>
                  <a:srgbClr val="005EB8"/>
                </a:solidFill>
                <a:latin typeface="Arial"/>
                <a:ea typeface="+mn-lt"/>
                <a:cs typeface="+mn-lt"/>
                <a:hlinkClick r:id="rId2"/>
              </a:rPr>
              <a:t>Cyber Security Awareness Month 2026 - NHS England Digital</a:t>
            </a:r>
            <a:endParaRPr lang="en-US" sz="1600" dirty="0">
              <a:cs typeface="Arial"/>
              <a:hlinkClick r:id="" action="ppaction://noaction"/>
            </a:endParaRPr>
          </a:p>
        </p:txBody>
      </p:sp>
      <p:sp>
        <p:nvSpPr>
          <p:cNvPr id="8" name="Text Placeholder 7">
            <a:extLst>
              <a:ext uri="{FF2B5EF4-FFF2-40B4-BE49-F238E27FC236}">
                <a16:creationId xmlns:a16="http://schemas.microsoft.com/office/drawing/2014/main" id="{FF3B965F-80B9-E3D4-62F2-8579C72147B0}"/>
              </a:ext>
            </a:extLst>
          </p:cNvPr>
          <p:cNvSpPr>
            <a:spLocks noGrp="1"/>
          </p:cNvSpPr>
          <p:nvPr>
            <p:ph type="body" sz="quarter" idx="14"/>
          </p:nvPr>
        </p:nvSpPr>
        <p:spPr>
          <a:solidFill>
            <a:srgbClr val="FFFFFF"/>
          </a:solidFill>
          <a:ln>
            <a:noFill/>
          </a:ln>
        </p:spPr>
        <p:txBody>
          <a:bodyPr wrap="square" lIns="18288" tIns="18288" rIns="54864" bIns="18288"/>
          <a:lstStyle/>
          <a:p>
            <a:pPr>
              <a:lnSpc>
                <a:spcPct val="100000"/>
              </a:lnSpc>
            </a:pPr>
            <a:r>
              <a:rPr lang="en-US" sz="1600" b="0">
                <a:solidFill>
                  <a:srgbClr val="212B32"/>
                </a:solidFill>
                <a:latin typeface="Arial"/>
              </a:rPr>
              <a:t>This </a:t>
            </a:r>
            <a:r>
              <a:rPr lang="en-US" sz="1600">
                <a:solidFill>
                  <a:srgbClr val="212B32"/>
                </a:solidFill>
                <a:latin typeface="Arial"/>
              </a:rPr>
              <a:t>month</a:t>
            </a:r>
            <a:r>
              <a:rPr lang="en-US" sz="1600" b="0">
                <a:solidFill>
                  <a:srgbClr val="212B32"/>
                </a:solidFill>
                <a:latin typeface="Arial"/>
              </a:rPr>
              <a:t>, remind your teams that cyber security = patient safety:</a:t>
            </a:r>
          </a:p>
          <a:p>
            <a:pPr>
              <a:lnSpc>
                <a:spcPct val="100000"/>
              </a:lnSpc>
            </a:pPr>
            <a:r>
              <a:rPr lang="en-US" sz="1600" b="0" dirty="0">
                <a:solidFill>
                  <a:srgbClr val="212B32"/>
                </a:solidFill>
                <a:latin typeface="Arial"/>
              </a:rPr>
              <a:t>Cyber threats directly impact patient care; everyone has a role in protecting patient data; simple daily actions make the difference.</a:t>
            </a:r>
          </a:p>
          <a:p>
            <a:pPr>
              <a:lnSpc>
                <a:spcPct val="100000"/>
              </a:lnSpc>
            </a:pPr>
            <a:r>
              <a:rPr lang="en-US" sz="1600" b="0" dirty="0">
                <a:solidFill>
                  <a:srgbClr val="212B32"/>
                </a:solidFill>
                <a:latin typeface="Arial"/>
              </a:rPr>
              <a:t>Key actions: Strong passwords, lock screens, report suspicious emails, prevent tailgating, challenge </a:t>
            </a:r>
            <a:r>
              <a:rPr lang="en-US" sz="1600" b="0" dirty="0" err="1">
                <a:solidFill>
                  <a:srgbClr val="212B32"/>
                </a:solidFill>
                <a:latin typeface="Arial"/>
              </a:rPr>
              <a:t>unauthorised</a:t>
            </a:r>
            <a:r>
              <a:rPr lang="en-US" sz="1600" b="0" dirty="0">
                <a:solidFill>
                  <a:srgbClr val="212B32"/>
                </a:solidFill>
                <a:latin typeface="Arial"/>
              </a:rPr>
              <a:t> access.</a:t>
            </a:r>
          </a:p>
          <a:p>
            <a:endParaRPr lang="en-GB" dirty="0"/>
          </a:p>
        </p:txBody>
      </p:sp>
      <p:sp>
        <p:nvSpPr>
          <p:cNvPr id="9" name="Text Placeholder 8">
            <a:extLst>
              <a:ext uri="{FF2B5EF4-FFF2-40B4-BE49-F238E27FC236}">
                <a16:creationId xmlns:a16="http://schemas.microsoft.com/office/drawing/2014/main" id="{A4881705-CAD7-2DAE-4EEB-D6C643238184}"/>
              </a:ext>
            </a:extLst>
          </p:cNvPr>
          <p:cNvSpPr>
            <a:spLocks noGrp="1"/>
          </p:cNvSpPr>
          <p:nvPr>
            <p:ph type="body" sz="quarter" idx="17"/>
          </p:nvPr>
        </p:nvSpPr>
        <p:spPr>
          <a:solidFill>
            <a:srgbClr val="FFFFFF"/>
          </a:solidFill>
          <a:ln>
            <a:noFill/>
          </a:ln>
        </p:spPr>
        <p:txBody>
          <a:bodyPr wrap="square" lIns="18288" tIns="18288" rIns="54864" bIns="18288"/>
          <a:lstStyle/>
          <a:p>
            <a:r>
              <a:rPr lang="en-US" sz="1600" b="0">
                <a:solidFill>
                  <a:srgbClr val="212B32"/>
                </a:solidFill>
                <a:latin typeface="Arial"/>
              </a:rPr>
              <a:t>Use this in team meetings:</a:t>
            </a:r>
          </a:p>
          <a:p>
            <a:r>
              <a:rPr lang="en-US" sz="1600" b="0">
                <a:solidFill>
                  <a:srgbClr val="212B32"/>
                </a:solidFill>
                <a:latin typeface="Arial"/>
              </a:rPr>
              <a:t>"Good cyber security </a:t>
            </a:r>
            <a:r>
              <a:rPr lang="en-US" sz="1600" b="0" err="1">
                <a:solidFill>
                  <a:srgbClr val="212B32"/>
                </a:solidFill>
                <a:latin typeface="Arial"/>
              </a:rPr>
              <a:t>behaviours</a:t>
            </a:r>
            <a:r>
              <a:rPr lang="en-US" sz="1600" b="0">
                <a:solidFill>
                  <a:srgbClr val="212B32"/>
                </a:solidFill>
                <a:latin typeface="Arial"/>
              </a:rPr>
              <a:t> should be as automatic as washing your hands or checking patient IDs. </a:t>
            </a:r>
          </a:p>
          <a:p>
            <a:r>
              <a:rPr lang="en-US" sz="1600" b="0">
                <a:solidFill>
                  <a:srgbClr val="212B32"/>
                </a:solidFill>
                <a:latin typeface="Arial"/>
              </a:rPr>
              <a:t>“We handle patient data with the same care digitally as we do in person - keeping it confidential, secure, and protected at all times."</a:t>
            </a:r>
            <a:endParaRPr lang="en-GB"/>
          </a:p>
        </p:txBody>
      </p:sp>
      <p:sp>
        <p:nvSpPr>
          <p:cNvPr id="12" name="TextBox 11">
            <a:extLst>
              <a:ext uri="{FF2B5EF4-FFF2-40B4-BE49-F238E27FC236}">
                <a16:creationId xmlns:a16="http://schemas.microsoft.com/office/drawing/2014/main" id="{7AF026C1-4AF2-BC12-C74A-2538EE90753D}"/>
              </a:ext>
            </a:extLst>
          </p:cNvPr>
          <p:cNvSpPr txBox="1"/>
          <p:nvPr/>
        </p:nvSpPr>
        <p:spPr>
          <a:xfrm>
            <a:off x="586556" y="1417320"/>
            <a:ext cx="3383280" cy="307777"/>
          </a:xfrm>
          <a:prstGeom prst="rect">
            <a:avLst/>
          </a:prstGeom>
          <a:noFill/>
        </p:spPr>
        <p:txBody>
          <a:bodyPr wrap="square" lIns="0" tIns="0" rIns="0" bIns="0" rtlCol="0">
            <a:spAutoFit/>
          </a:bodyPr>
          <a:lstStyle/>
          <a:p>
            <a:r>
              <a:rPr lang="en-GB" sz="2000" b="1">
                <a:solidFill>
                  <a:srgbClr val="005EB8"/>
                </a:solidFill>
                <a:latin typeface="Arial"/>
              </a:rPr>
              <a:t>Email signature block</a:t>
            </a:r>
          </a:p>
        </p:txBody>
      </p:sp>
      <p:sp>
        <p:nvSpPr>
          <p:cNvPr id="13" name="TextBox 12">
            <a:extLst>
              <a:ext uri="{FF2B5EF4-FFF2-40B4-BE49-F238E27FC236}">
                <a16:creationId xmlns:a16="http://schemas.microsoft.com/office/drawing/2014/main" id="{B208A47A-4B7C-2302-8E80-3865A26A42C1}"/>
              </a:ext>
            </a:extLst>
          </p:cNvPr>
          <p:cNvSpPr txBox="1"/>
          <p:nvPr/>
        </p:nvSpPr>
        <p:spPr>
          <a:xfrm>
            <a:off x="4463142" y="1417320"/>
            <a:ext cx="3383280" cy="307777"/>
          </a:xfrm>
          <a:prstGeom prst="rect">
            <a:avLst/>
          </a:prstGeom>
          <a:noFill/>
        </p:spPr>
        <p:txBody>
          <a:bodyPr wrap="square" lIns="0" tIns="0" rIns="0" bIns="0" rtlCol="0">
            <a:spAutoFit/>
          </a:bodyPr>
          <a:lstStyle/>
          <a:p>
            <a:r>
              <a:rPr lang="en-GB" sz="2000" b="1">
                <a:solidFill>
                  <a:srgbClr val="005EB8"/>
                </a:solidFill>
                <a:latin typeface="Arial"/>
              </a:rPr>
              <a:t>Team meeting brief</a:t>
            </a:r>
          </a:p>
        </p:txBody>
      </p:sp>
      <p:sp>
        <p:nvSpPr>
          <p:cNvPr id="15" name="TextBox 14">
            <a:extLst>
              <a:ext uri="{FF2B5EF4-FFF2-40B4-BE49-F238E27FC236}">
                <a16:creationId xmlns:a16="http://schemas.microsoft.com/office/drawing/2014/main" id="{F70E5CC0-2C78-B6C6-FEA9-13CF7B64686C}"/>
              </a:ext>
            </a:extLst>
          </p:cNvPr>
          <p:cNvSpPr txBox="1"/>
          <p:nvPr/>
        </p:nvSpPr>
        <p:spPr>
          <a:xfrm>
            <a:off x="8490856" y="1417320"/>
            <a:ext cx="3383280" cy="307777"/>
          </a:xfrm>
          <a:prstGeom prst="rect">
            <a:avLst/>
          </a:prstGeom>
          <a:noFill/>
        </p:spPr>
        <p:txBody>
          <a:bodyPr wrap="square" lIns="0" tIns="0" rIns="0" bIns="0" rtlCol="0">
            <a:spAutoFit/>
          </a:bodyPr>
          <a:lstStyle/>
          <a:p>
            <a:r>
              <a:rPr lang="en-GB" sz="2000" b="1">
                <a:solidFill>
                  <a:srgbClr val="005EB8"/>
                </a:solidFill>
                <a:latin typeface="Arial"/>
              </a:rPr>
              <a:t>Managers’ message</a:t>
            </a:r>
          </a:p>
        </p:txBody>
      </p:sp>
      <p:sp>
        <p:nvSpPr>
          <p:cNvPr id="16" name="Rectangle 15"/>
          <p:cNvSpPr/>
          <p:nvPr/>
        </p:nvSpPr>
        <p:spPr>
          <a:xfrm>
            <a:off x="4160520" y="1325880"/>
            <a:ext cx="16459" cy="480060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8074152" y="1325880"/>
            <a:ext cx="16459" cy="480060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7"/>
          <p:cNvSpPr/>
          <p:nvPr/>
        </p:nvSpPr>
        <p:spPr>
          <a:xfrm>
            <a:off x="429768" y="1307592"/>
            <a:ext cx="3566160" cy="50292"/>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Rectangle 18"/>
          <p:cNvSpPr/>
          <p:nvPr/>
        </p:nvSpPr>
        <p:spPr>
          <a:xfrm>
            <a:off x="4352544" y="1307592"/>
            <a:ext cx="3566160" cy="50292"/>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ectangle 19"/>
          <p:cNvSpPr/>
          <p:nvPr/>
        </p:nvSpPr>
        <p:spPr>
          <a:xfrm>
            <a:off x="8266175" y="1307592"/>
            <a:ext cx="3566160" cy="50292"/>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17249235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8EA0A1-BA07-D7F3-3DCE-19AA01BE0D9A}"/>
              </a:ext>
            </a:extLst>
          </p:cNvPr>
          <p:cNvSpPr>
            <a:spLocks noGrp="1"/>
          </p:cNvSpPr>
          <p:nvPr>
            <p:ph type="title"/>
          </p:nvPr>
        </p:nvSpPr>
        <p:spPr>
          <a:xfrm>
            <a:off x="502920" y="384048"/>
            <a:ext cx="10972800" cy="658368"/>
          </a:xfrm>
        </p:spPr>
        <p:txBody>
          <a:bodyPr wrap="square" lIns="0" tIns="0" rIns="0" bIns="0" anchor="ctr"/>
          <a:lstStyle/>
          <a:p>
            <a:pPr algn="l"/>
            <a:r>
              <a:rPr lang="en-US" sz="3500" b="1">
                <a:solidFill>
                  <a:srgbClr val="005EB8"/>
                </a:solidFill>
                <a:latin typeface="Arial"/>
              </a:rPr>
              <a:t>Screensavers</a:t>
            </a:r>
            <a:endParaRPr lang="en-GB"/>
          </a:p>
        </p:txBody>
      </p:sp>
      <p:sp>
        <p:nvSpPr>
          <p:cNvPr id="37" name="TextBox 36">
            <a:extLst>
              <a:ext uri="{FF2B5EF4-FFF2-40B4-BE49-F238E27FC236}">
                <a16:creationId xmlns:a16="http://schemas.microsoft.com/office/drawing/2014/main" id="{66851471-5AA4-CA4D-7BBD-09406C1203E3}"/>
              </a:ext>
            </a:extLst>
          </p:cNvPr>
          <p:cNvSpPr txBox="1"/>
          <p:nvPr/>
        </p:nvSpPr>
        <p:spPr>
          <a:xfrm>
            <a:off x="502920" y="1353312"/>
            <a:ext cx="2468880" cy="1920240"/>
          </a:xfrm>
          <a:prstGeom prst="rect">
            <a:avLst/>
          </a:prstGeom>
          <a:noFill/>
        </p:spPr>
        <p:txBody>
          <a:bodyPr wrap="square" lIns="0" tIns="0" rIns="0" bIns="0" rtlCol="0">
            <a:spAutoFit/>
          </a:bodyPr>
          <a:lstStyle/>
          <a:p>
            <a:r>
              <a:rPr lang="en-US" sz="1800" b="0">
                <a:solidFill>
                  <a:srgbClr val="212B32"/>
                </a:solidFill>
                <a:latin typeface="Arial"/>
              </a:rPr>
              <a:t>Themed screensavers for use on local internal networks. </a:t>
            </a:r>
          </a:p>
          <a:p>
            <a:endParaRPr lang="en-US"/>
          </a:p>
          <a:p>
            <a:r>
              <a:rPr lang="en-US" sz="1800" b="0">
                <a:solidFill>
                  <a:srgbClr val="212B32"/>
                </a:solidFill>
                <a:latin typeface="Arial"/>
              </a:rPr>
              <a:t>Download all assets from the </a:t>
            </a:r>
            <a:r>
              <a:rPr lang="en-US" sz="1800" b="0">
                <a:solidFill>
                  <a:srgbClr val="005EB8"/>
                </a:solidFill>
                <a:latin typeface="Arial"/>
                <a:hlinkClick r:id="rId2"/>
              </a:rPr>
              <a:t>NHS England Digital website</a:t>
            </a:r>
            <a:r>
              <a:rPr lang="en-US" sz="1800" b="0">
                <a:solidFill>
                  <a:srgbClr val="212B32"/>
                </a:solidFill>
                <a:latin typeface="Arial"/>
              </a:rPr>
              <a:t>.</a:t>
            </a:r>
            <a:endParaRPr lang="en-GB"/>
          </a:p>
        </p:txBody>
      </p:sp>
      <p:pic>
        <p:nvPicPr>
          <p:cNvPr id="3" name="Picture 2">
            <a:extLst>
              <a:ext uri="{FF2B5EF4-FFF2-40B4-BE49-F238E27FC236}">
                <a16:creationId xmlns:a16="http://schemas.microsoft.com/office/drawing/2014/main" id="{13BD2C1D-4831-7D5B-AF06-D74ABD7B8E8D}"/>
              </a:ext>
            </a:extLst>
          </p:cNvPr>
          <p:cNvPicPr>
            <a:picLocks noChangeAspect="1"/>
          </p:cNvPicPr>
          <p:nvPr/>
        </p:nvPicPr>
        <p:blipFill>
          <a:blip r:embed="rId3"/>
          <a:stretch>
            <a:fillRect/>
          </a:stretch>
        </p:blipFill>
        <p:spPr>
          <a:xfrm>
            <a:off x="3274568" y="1298448"/>
            <a:ext cx="1918207" cy="1078992"/>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066622E-80CA-8617-1DC1-C9E007B9619B}"/>
              </a:ext>
            </a:extLst>
          </p:cNvPr>
          <p:cNvPicPr>
            <a:picLocks noChangeAspect="1"/>
          </p:cNvPicPr>
          <p:nvPr/>
        </p:nvPicPr>
        <p:blipFill>
          <a:blip r:embed="rId4"/>
          <a:stretch>
            <a:fillRect/>
          </a:stretch>
        </p:blipFill>
        <p:spPr>
          <a:xfrm>
            <a:off x="5405120" y="1298448"/>
            <a:ext cx="1918207" cy="1078992"/>
          </a:xfrm>
          <a:prstGeom prst="rect">
            <a:avLst/>
          </a:prstGeom>
          <a:ln>
            <a:noFill/>
          </a:ln>
          <a:effectLst>
            <a:outerShdw blurRad="292100" dist="139700" dir="2700000" algn="tl" rotWithShape="0">
              <a:srgbClr val="333333">
                <a:alpha val="65000"/>
              </a:srgbClr>
            </a:outerShdw>
          </a:effectLst>
        </p:spPr>
      </p:pic>
      <p:pic>
        <p:nvPicPr>
          <p:cNvPr id="7" name="Picture 6" descr="A blue screen with white text and a blue square with a person's face&#10;&#10;AI-generated content may be incorrect.">
            <a:extLst>
              <a:ext uri="{FF2B5EF4-FFF2-40B4-BE49-F238E27FC236}">
                <a16:creationId xmlns:a16="http://schemas.microsoft.com/office/drawing/2014/main" id="{486C2245-DBA6-BB7C-1B10-F93C4FB103B4}"/>
              </a:ext>
            </a:extLst>
          </p:cNvPr>
          <p:cNvPicPr>
            <a:picLocks noChangeAspect="1"/>
          </p:cNvPicPr>
          <p:nvPr/>
        </p:nvPicPr>
        <p:blipFill>
          <a:blip r:embed="rId5"/>
          <a:stretch>
            <a:fillRect/>
          </a:stretch>
        </p:blipFill>
        <p:spPr>
          <a:xfrm>
            <a:off x="7535672" y="1298448"/>
            <a:ext cx="1918207" cy="107899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3544172-202B-0438-292A-3C6C3F0DD18B}"/>
              </a:ext>
            </a:extLst>
          </p:cNvPr>
          <p:cNvPicPr>
            <a:picLocks noChangeAspect="1"/>
          </p:cNvPicPr>
          <p:nvPr/>
        </p:nvPicPr>
        <p:blipFill>
          <a:blip r:embed="rId6"/>
          <a:stretch>
            <a:fillRect/>
          </a:stretch>
        </p:blipFill>
        <p:spPr>
          <a:xfrm>
            <a:off x="9666223" y="1298448"/>
            <a:ext cx="1918207" cy="1078992"/>
          </a:xfrm>
          <a:prstGeom prst="rect">
            <a:avLst/>
          </a:prstGeom>
          <a:ln>
            <a:noFill/>
          </a:ln>
          <a:effectLst>
            <a:outerShdw blurRad="292100" dist="139700" dir="2700000" algn="tl" rotWithShape="0">
              <a:srgbClr val="333333">
                <a:alpha val="65000"/>
              </a:srgbClr>
            </a:outerShdw>
          </a:effectLst>
        </p:spPr>
      </p:pic>
      <p:pic>
        <p:nvPicPr>
          <p:cNvPr id="13" name="Picture 12" descr="A computer screen with a blue background&#10;&#10;AI-generated content may be incorrect.">
            <a:extLst>
              <a:ext uri="{FF2B5EF4-FFF2-40B4-BE49-F238E27FC236}">
                <a16:creationId xmlns:a16="http://schemas.microsoft.com/office/drawing/2014/main" id="{2D8861FE-5BA2-AE76-7B26-8BAFC6BE2AFB}"/>
              </a:ext>
            </a:extLst>
          </p:cNvPr>
          <p:cNvPicPr>
            <a:picLocks noChangeAspect="1"/>
          </p:cNvPicPr>
          <p:nvPr/>
        </p:nvPicPr>
        <p:blipFill>
          <a:blip r:embed="rId7"/>
          <a:stretch>
            <a:fillRect/>
          </a:stretch>
        </p:blipFill>
        <p:spPr>
          <a:xfrm>
            <a:off x="3274568" y="2468880"/>
            <a:ext cx="1918207" cy="1078992"/>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230C34FB-B3D4-528C-2D04-D7ADF186485A}"/>
              </a:ext>
            </a:extLst>
          </p:cNvPr>
          <p:cNvPicPr>
            <a:picLocks noChangeAspect="1"/>
          </p:cNvPicPr>
          <p:nvPr/>
        </p:nvPicPr>
        <p:blipFill>
          <a:blip r:embed="rId8"/>
          <a:stretch>
            <a:fillRect/>
          </a:stretch>
        </p:blipFill>
        <p:spPr>
          <a:xfrm>
            <a:off x="5405120" y="2468880"/>
            <a:ext cx="1918207" cy="1078992"/>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17E8CC52-3C4B-17BD-5741-87DFB5D15627}"/>
              </a:ext>
            </a:extLst>
          </p:cNvPr>
          <p:cNvPicPr>
            <a:picLocks noChangeAspect="1"/>
          </p:cNvPicPr>
          <p:nvPr/>
        </p:nvPicPr>
        <p:blipFill>
          <a:blip r:embed="rId9"/>
          <a:stretch>
            <a:fillRect/>
          </a:stretch>
        </p:blipFill>
        <p:spPr>
          <a:xfrm>
            <a:off x="7535672" y="2468880"/>
            <a:ext cx="1918207" cy="1078992"/>
          </a:xfrm>
          <a:prstGeom prst="rect">
            <a:avLst/>
          </a:prstGeom>
          <a:ln>
            <a:noFill/>
          </a:ln>
          <a:effectLst>
            <a:outerShdw blurRad="292100" dist="139700" dir="2700000" algn="tl" rotWithShape="0">
              <a:srgbClr val="333333">
                <a:alpha val="65000"/>
              </a:srgbClr>
            </a:outerShdw>
          </a:effectLst>
        </p:spPr>
      </p:pic>
      <p:pic>
        <p:nvPicPr>
          <p:cNvPr id="25" name="Picture 24">
            <a:extLst>
              <a:ext uri="{FF2B5EF4-FFF2-40B4-BE49-F238E27FC236}">
                <a16:creationId xmlns:a16="http://schemas.microsoft.com/office/drawing/2014/main" id="{4C63922A-EC90-C0FF-1986-B30F42153F8C}"/>
              </a:ext>
            </a:extLst>
          </p:cNvPr>
          <p:cNvPicPr>
            <a:picLocks noChangeAspect="1"/>
          </p:cNvPicPr>
          <p:nvPr/>
        </p:nvPicPr>
        <p:blipFill>
          <a:blip r:embed="rId10"/>
          <a:stretch>
            <a:fillRect/>
          </a:stretch>
        </p:blipFill>
        <p:spPr>
          <a:xfrm>
            <a:off x="9666223" y="2468880"/>
            <a:ext cx="1918207" cy="1078992"/>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E4D2CDDF-AAA8-2B99-7D7A-BDCBF29BCC56}"/>
              </a:ext>
            </a:extLst>
          </p:cNvPr>
          <p:cNvPicPr>
            <a:picLocks noChangeAspect="1"/>
          </p:cNvPicPr>
          <p:nvPr/>
        </p:nvPicPr>
        <p:blipFill>
          <a:blip r:embed="rId11"/>
          <a:stretch>
            <a:fillRect/>
          </a:stretch>
        </p:blipFill>
        <p:spPr>
          <a:xfrm>
            <a:off x="3274568" y="3639312"/>
            <a:ext cx="1918207" cy="1078992"/>
          </a:xfrm>
          <a:prstGeom prst="rect">
            <a:avLst/>
          </a:prstGeom>
          <a:ln>
            <a:noFill/>
          </a:ln>
          <a:effectLst>
            <a:outerShdw blurRad="292100" dist="139700" dir="2700000" algn="tl" rotWithShape="0">
              <a:srgbClr val="333333">
                <a:alpha val="65000"/>
              </a:srgbClr>
            </a:outerShdw>
          </a:effectLst>
        </p:spPr>
      </p:pic>
      <p:pic>
        <p:nvPicPr>
          <p:cNvPr id="33" name="Picture 32">
            <a:extLst>
              <a:ext uri="{FF2B5EF4-FFF2-40B4-BE49-F238E27FC236}">
                <a16:creationId xmlns:a16="http://schemas.microsoft.com/office/drawing/2014/main" id="{DF4F9EC2-5615-D531-484D-400FEA4B748F}"/>
              </a:ext>
            </a:extLst>
          </p:cNvPr>
          <p:cNvPicPr>
            <a:picLocks noChangeAspect="1"/>
          </p:cNvPicPr>
          <p:nvPr/>
        </p:nvPicPr>
        <p:blipFill>
          <a:blip r:embed="rId12"/>
          <a:stretch>
            <a:fillRect/>
          </a:stretch>
        </p:blipFill>
        <p:spPr>
          <a:xfrm>
            <a:off x="5405120" y="3639312"/>
            <a:ext cx="1918207" cy="1078992"/>
          </a:xfrm>
          <a:prstGeom prst="rect">
            <a:avLst/>
          </a:prstGeom>
          <a:ln>
            <a:noFill/>
          </a:ln>
          <a:effectLst>
            <a:outerShdw blurRad="292100" dist="139700" dir="2700000" algn="tl" rotWithShape="0">
              <a:srgbClr val="333333">
                <a:alpha val="65000"/>
              </a:srgbClr>
            </a:outerShdw>
          </a:effectLst>
        </p:spPr>
      </p:pic>
      <p:pic>
        <p:nvPicPr>
          <p:cNvPr id="38" name="Picture 37">
            <a:extLst>
              <a:ext uri="{FF2B5EF4-FFF2-40B4-BE49-F238E27FC236}">
                <a16:creationId xmlns:a16="http://schemas.microsoft.com/office/drawing/2014/main" id="{6FF1A015-AD02-ACBC-033C-0DF99E2AAF8A}"/>
              </a:ext>
            </a:extLst>
          </p:cNvPr>
          <p:cNvPicPr>
            <a:picLocks noChangeAspect="1"/>
          </p:cNvPicPr>
          <p:nvPr/>
        </p:nvPicPr>
        <p:blipFill>
          <a:blip r:embed="rId13"/>
          <a:stretch>
            <a:fillRect/>
          </a:stretch>
        </p:blipFill>
        <p:spPr>
          <a:xfrm>
            <a:off x="7535672" y="3639312"/>
            <a:ext cx="1918207" cy="1078992"/>
          </a:xfrm>
          <a:prstGeom prst="rect">
            <a:avLst/>
          </a:prstGeom>
          <a:ln>
            <a:noFill/>
          </a:ln>
          <a:effectLst>
            <a:outerShdw blurRad="292100" dist="139700" dir="2700000" algn="tl" rotWithShape="0">
              <a:srgbClr val="333333">
                <a:alpha val="65000"/>
              </a:srgbClr>
            </a:outerShdw>
          </a:effectLst>
        </p:spPr>
      </p:pic>
      <p:pic>
        <p:nvPicPr>
          <p:cNvPr id="40" name="Picture 39">
            <a:extLst>
              <a:ext uri="{FF2B5EF4-FFF2-40B4-BE49-F238E27FC236}">
                <a16:creationId xmlns:a16="http://schemas.microsoft.com/office/drawing/2014/main" id="{78EAEE6F-0B3C-BB27-D769-CC082A179C13}"/>
              </a:ext>
            </a:extLst>
          </p:cNvPr>
          <p:cNvPicPr>
            <a:picLocks noChangeAspect="1"/>
          </p:cNvPicPr>
          <p:nvPr/>
        </p:nvPicPr>
        <p:blipFill>
          <a:blip r:embed="rId14"/>
          <a:stretch>
            <a:fillRect/>
          </a:stretch>
        </p:blipFill>
        <p:spPr>
          <a:xfrm>
            <a:off x="9666223" y="3639312"/>
            <a:ext cx="1918207" cy="1078992"/>
          </a:xfrm>
          <a:prstGeom prst="rect">
            <a:avLst/>
          </a:prstGeom>
          <a:ln>
            <a:noFill/>
          </a:ln>
          <a:effectLst>
            <a:outerShdw blurRad="292100" dist="139700" dir="2700000" algn="tl" rotWithShape="0">
              <a:srgbClr val="333333">
                <a:alpha val="65000"/>
              </a:srgbClr>
            </a:outerShdw>
          </a:effectLst>
        </p:spPr>
      </p:pic>
      <p:pic>
        <p:nvPicPr>
          <p:cNvPr id="42" name="Picture 41">
            <a:extLst>
              <a:ext uri="{FF2B5EF4-FFF2-40B4-BE49-F238E27FC236}">
                <a16:creationId xmlns:a16="http://schemas.microsoft.com/office/drawing/2014/main" id="{F11C84D8-3349-8FBD-00A7-714F1EFE4A74}"/>
              </a:ext>
            </a:extLst>
          </p:cNvPr>
          <p:cNvPicPr>
            <a:picLocks noChangeAspect="1"/>
          </p:cNvPicPr>
          <p:nvPr/>
        </p:nvPicPr>
        <p:blipFill>
          <a:blip r:embed="rId15"/>
          <a:stretch>
            <a:fillRect/>
          </a:stretch>
        </p:blipFill>
        <p:spPr>
          <a:xfrm>
            <a:off x="3274568" y="4809744"/>
            <a:ext cx="1918207" cy="1078992"/>
          </a:xfrm>
          <a:prstGeom prst="rect">
            <a:avLst/>
          </a:prstGeom>
          <a:ln>
            <a:noFill/>
          </a:ln>
          <a:effectLst>
            <a:outerShdw blurRad="292100" dist="139700" dir="2700000" algn="tl" rotWithShape="0">
              <a:srgbClr val="333333">
                <a:alpha val="65000"/>
              </a:srgbClr>
            </a:outerShdw>
          </a:effectLst>
        </p:spPr>
      </p:pic>
      <p:pic>
        <p:nvPicPr>
          <p:cNvPr id="44" name="Picture 43" descr="A blue screen with white text&#10;&#10;AI-generated content may be incorrect.">
            <a:extLst>
              <a:ext uri="{FF2B5EF4-FFF2-40B4-BE49-F238E27FC236}">
                <a16:creationId xmlns:a16="http://schemas.microsoft.com/office/drawing/2014/main" id="{E9B3C42B-1849-FFB2-B669-9C2BF2AAF736}"/>
              </a:ext>
            </a:extLst>
          </p:cNvPr>
          <p:cNvPicPr>
            <a:picLocks noChangeAspect="1"/>
          </p:cNvPicPr>
          <p:nvPr/>
        </p:nvPicPr>
        <p:blipFill>
          <a:blip r:embed="rId16"/>
          <a:stretch>
            <a:fillRect/>
          </a:stretch>
        </p:blipFill>
        <p:spPr>
          <a:xfrm>
            <a:off x="5405120" y="4809744"/>
            <a:ext cx="1918207" cy="10789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58126823"/>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567991-3B33-4B31-89D4-A83A66C1A06C}"/>
              </a:ext>
            </a:extLst>
          </p:cNvPr>
          <p:cNvSpPr txBox="1"/>
          <p:nvPr/>
        </p:nvSpPr>
        <p:spPr>
          <a:xfrm>
            <a:off x="5596128" y="1755648"/>
            <a:ext cx="5806440" cy="3385542"/>
          </a:xfrm>
          <a:prstGeom prst="rect">
            <a:avLst/>
          </a:prstGeom>
          <a:noFill/>
        </p:spPr>
        <p:txBody>
          <a:bodyPr wrap="square" lIns="0" tIns="0" rIns="0" bIns="0" rtlCol="0" anchor="t">
            <a:spAutoFit/>
          </a:bodyPr>
          <a:lstStyle/>
          <a:p>
            <a:r>
              <a:rPr lang="en-GB" sz="2000" b="0">
                <a:solidFill>
                  <a:srgbClr val="212B32"/>
                </a:solidFill>
                <a:latin typeface="Arial"/>
              </a:rPr>
              <a:t>Got a question or have some feedback? </a:t>
            </a:r>
          </a:p>
          <a:p>
            <a:endParaRPr lang="en-GB" sz="2800"/>
          </a:p>
          <a:p>
            <a:pPr marL="342900" indent="-342900">
              <a:buFont typeface="Arial" panose="020B0604020202020204" pitchFamily="34" charset="0"/>
              <a:buChar char="•"/>
            </a:pPr>
            <a:r>
              <a:rPr lang="en-GB" sz="2000" b="0">
                <a:solidFill>
                  <a:srgbClr val="212B32"/>
                </a:solidFill>
                <a:latin typeface="Arial"/>
              </a:rPr>
              <a:t>Email </a:t>
            </a:r>
            <a:r>
              <a:rPr lang="en-GB" sz="2000" b="0">
                <a:solidFill>
                  <a:srgbClr val="005EB8"/>
                </a:solidFill>
                <a:latin typeface="Arial"/>
                <a:hlinkClick r:id="rId2"/>
              </a:rPr>
              <a:t>england.hellocyber@nhs.net</a:t>
            </a:r>
          </a:p>
          <a:p>
            <a:pPr marL="342900" indent="-342900">
              <a:buFont typeface="Arial" panose="020B0604020202020204" pitchFamily="34" charset="0"/>
              <a:buChar char="•"/>
            </a:pPr>
            <a:r>
              <a:rPr lang="en-GB" sz="2000" b="0">
                <a:solidFill>
                  <a:srgbClr val="212B32"/>
                </a:solidFill>
                <a:latin typeface="Arial"/>
                <a:cs typeface="Arial"/>
              </a:rPr>
              <a:t>Visit </a:t>
            </a:r>
            <a:r>
              <a:rPr lang="en-GB" sz="2000" b="0">
                <a:solidFill>
                  <a:srgbClr val="005EB8"/>
                </a:solidFill>
                <a:latin typeface="Arial"/>
                <a:cs typeface="Arial"/>
                <a:hlinkClick r:id="rId3"/>
              </a:rPr>
              <a:t>https://digital.nhs.uk/cyber</a:t>
            </a:r>
            <a:endParaRPr lang="en-GB" sz="2800">
              <a:solidFill>
                <a:srgbClr val="005EB8"/>
              </a:solidFill>
              <a:cs typeface="Arial"/>
            </a:endParaRPr>
          </a:p>
          <a:p>
            <a:pPr marL="342900" indent="-342900">
              <a:buFont typeface="Arial" panose="020B0604020202020204" pitchFamily="34" charset="0"/>
              <a:buChar char="•"/>
            </a:pPr>
            <a:endParaRPr lang="en-GB" sz="2800">
              <a:cs typeface="Arial"/>
            </a:endParaRPr>
          </a:p>
          <a:p>
            <a:pPr marL="342900" indent="-342900">
              <a:buFont typeface="Arial" panose="020B0604020202020204" pitchFamily="34" charset="0"/>
              <a:buChar char="•"/>
            </a:pPr>
            <a:r>
              <a:rPr lang="en-GB" sz="2000" b="0">
                <a:solidFill>
                  <a:srgbClr val="212B32"/>
                </a:solidFill>
                <a:latin typeface="Arial"/>
                <a:cs typeface="Arial"/>
              </a:rPr>
              <a:t>All assets are available to download from </a:t>
            </a:r>
            <a:r>
              <a:rPr lang="en-GB" sz="2000" b="0">
                <a:solidFill>
                  <a:srgbClr val="005EB8"/>
                </a:solidFill>
                <a:latin typeface="Arial"/>
                <a:cs typeface="Arial"/>
                <a:hlinkClick r:id="rId4"/>
              </a:rPr>
              <a:t>https://digital.nhs.uk/cyber-and-data-security/campaigns/run-your-own-cyber-security-campaign</a:t>
            </a:r>
            <a:endParaRPr lang="en-GB" sz="2800">
              <a:cs typeface="Arial"/>
            </a:endParaRPr>
          </a:p>
          <a:p>
            <a:pPr marL="342900" indent="-342900">
              <a:buFont typeface="Arial" panose="020B0604020202020204" pitchFamily="34" charset="0"/>
              <a:buChar char="•"/>
            </a:pPr>
            <a:endParaRPr lang="en-GB" sz="240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1AE1E6CC-3F8E-F2BE-6971-787AB331875A}"/>
              </a:ext>
            </a:extLst>
          </p:cNvPr>
          <p:cNvSpPr txBox="1"/>
          <p:nvPr/>
        </p:nvSpPr>
        <p:spPr>
          <a:xfrm>
            <a:off x="5596128" y="893433"/>
            <a:ext cx="5669280" cy="553998"/>
          </a:xfrm>
          <a:prstGeom prst="rect">
            <a:avLst/>
          </a:prstGeom>
          <a:noFill/>
        </p:spPr>
        <p:txBody>
          <a:bodyPr wrap="square" lIns="0" tIns="0" rIns="0" bIns="0" rtlCol="0" anchor="ctr">
            <a:spAutoFit/>
          </a:bodyPr>
          <a:lstStyle/>
          <a:p>
            <a:r>
              <a:rPr lang="en-US" sz="3600" b="1">
                <a:solidFill>
                  <a:srgbClr val="005EB8"/>
                </a:solidFill>
                <a:latin typeface="Arial" panose="020B0604020202020204" pitchFamily="34" charset="0"/>
                <a:cs typeface="Arial" panose="020B0604020202020204" pitchFamily="34" charset="0"/>
              </a:rPr>
              <a:t>Get in touch!</a:t>
            </a:r>
          </a:p>
        </p:txBody>
      </p:sp>
      <p:cxnSp>
        <p:nvCxnSpPr>
          <p:cNvPr id="3" name="Straight Connector 2">
            <a:extLst>
              <a:ext uri="{FF2B5EF4-FFF2-40B4-BE49-F238E27FC236}">
                <a16:creationId xmlns:a16="http://schemas.microsoft.com/office/drawing/2014/main" id="{1E831604-4CE6-42E7-243D-2702014A2DD3}"/>
              </a:ext>
              <a:ext uri="{C183D7F6-B498-43B3-948B-1728B52AA6E4}">
                <adec:decorative xmlns:adec="http://schemas.microsoft.com/office/drawing/2017/decorative" val="1"/>
              </a:ext>
            </a:extLst>
          </p:cNvPr>
          <p:cNvCxnSpPr/>
          <p:nvPr/>
        </p:nvCxnSpPr>
        <p:spPr>
          <a:xfrm>
            <a:off x="5596128" y="1572768"/>
            <a:ext cx="1143000" cy="0"/>
          </a:xfrm>
          <a:prstGeom prst="line">
            <a:avLst/>
          </a:prstGeom>
          <a:ln w="25400">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5054659"/>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0E1D9C1-4FB1-4DF7-DCC7-6F2EB94F3428}"/>
              </a:ext>
            </a:extLst>
          </p:cNvPr>
          <p:cNvSpPr>
            <a:spLocks noGrp="1"/>
          </p:cNvSpPr>
          <p:nvPr>
            <p:ph type="body" sz="quarter" idx="13"/>
          </p:nvPr>
        </p:nvSpPr>
        <p:spPr>
          <a:xfrm>
            <a:off x="502920" y="1243584"/>
            <a:ext cx="6583680" cy="384048"/>
          </a:xfrm>
        </p:spPr>
        <p:txBody>
          <a:bodyPr wrap="square" lIns="0" tIns="0" rIns="0" bIns="0"/>
          <a:lstStyle/>
          <a:p>
            <a:r>
              <a:rPr lang="en-GB" sz="2000" b="1" dirty="0">
                <a:latin typeface="Arial"/>
              </a:rPr>
              <a:t>October is Cyber Awareness Month</a:t>
            </a:r>
          </a:p>
        </p:txBody>
      </p:sp>
      <p:sp>
        <p:nvSpPr>
          <p:cNvPr id="11" name="Title 1">
            <a:extLst>
              <a:ext uri="{FF2B5EF4-FFF2-40B4-BE49-F238E27FC236}">
                <a16:creationId xmlns:a16="http://schemas.microsoft.com/office/drawing/2014/main" id="{F98DC1D5-BA7D-3D65-5892-74E9B0763A15}"/>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Campaign overview</a:t>
            </a:r>
          </a:p>
        </p:txBody>
      </p:sp>
      <p:sp>
        <p:nvSpPr>
          <p:cNvPr id="8" name="Content Placeholder 7">
            <a:extLst>
              <a:ext uri="{FF2B5EF4-FFF2-40B4-BE49-F238E27FC236}">
                <a16:creationId xmlns:a16="http://schemas.microsoft.com/office/drawing/2014/main" id="{A7768038-1A48-8B42-9BD4-0B5047A0B61E}"/>
              </a:ext>
            </a:extLst>
          </p:cNvPr>
          <p:cNvSpPr>
            <a:spLocks noGrp="1"/>
          </p:cNvSpPr>
          <p:nvPr>
            <p:ph idx="1"/>
          </p:nvPr>
        </p:nvSpPr>
        <p:spPr>
          <a:xfrm>
            <a:off x="502920" y="2075688"/>
            <a:ext cx="6583680" cy="4251960"/>
          </a:xfrm>
        </p:spPr>
        <p:txBody>
          <a:bodyPr vert="horz" wrap="square" lIns="0" tIns="0" rIns="0" bIns="27432" rtlCol="0" anchor="t">
            <a:normAutofit/>
          </a:bodyPr>
          <a:lstStyle/>
          <a:p>
            <a:r>
              <a:rPr lang="en-US" sz="2800" b="0" dirty="0">
                <a:solidFill>
                  <a:srgbClr val="212B32"/>
                </a:solidFill>
                <a:latin typeface="Arial"/>
              </a:rPr>
              <a:t>This condensed toolkit adapts the NHS "Keep I.T. Confidential" campaign specifically for Cyber Awareness Month (October). </a:t>
            </a:r>
          </a:p>
          <a:p>
            <a:r>
              <a:rPr lang="en-US" sz="2800" b="0" dirty="0">
                <a:solidFill>
                  <a:srgbClr val="212B32"/>
                </a:solidFill>
                <a:latin typeface="Arial"/>
              </a:rPr>
              <a:t>It </a:t>
            </a:r>
            <a:r>
              <a:rPr lang="en-US" sz="2800" b="0" dirty="0" err="1">
                <a:solidFill>
                  <a:srgbClr val="212B32"/>
                </a:solidFill>
                <a:latin typeface="Arial"/>
              </a:rPr>
              <a:t>emphasises</a:t>
            </a:r>
            <a:r>
              <a:rPr lang="en-US" sz="2800" b="0" dirty="0">
                <a:solidFill>
                  <a:srgbClr val="212B32"/>
                </a:solidFill>
                <a:latin typeface="Arial"/>
              </a:rPr>
              <a:t> how cyber security is integral to patient care and confidentiality, providing NHS </a:t>
            </a:r>
            <a:r>
              <a:rPr lang="en-US" sz="2800" b="0" dirty="0" err="1">
                <a:solidFill>
                  <a:srgbClr val="212B32"/>
                </a:solidFill>
                <a:latin typeface="Arial"/>
              </a:rPr>
              <a:t>organisations</a:t>
            </a:r>
            <a:r>
              <a:rPr lang="en-US" sz="2800" b="0" dirty="0">
                <a:solidFill>
                  <a:srgbClr val="212B32"/>
                </a:solidFill>
                <a:latin typeface="Arial"/>
              </a:rPr>
              <a:t> with ready-to-use materials and guidance for running effective awareness campaigns.</a:t>
            </a:r>
            <a:endParaRPr lang="en-US" sz="3600" dirty="0">
              <a:cs typeface="Arial"/>
            </a:endParaRPr>
          </a:p>
          <a:p>
            <a:endParaRPr lang="en-GB" sz="2800" dirty="0"/>
          </a:p>
        </p:txBody>
      </p:sp>
      <p:pic>
        <p:nvPicPr>
          <p:cNvPr id="16" name="Picture 15">
            <a:extLst>
              <a:ext uri="{FF2B5EF4-FFF2-40B4-BE49-F238E27FC236}">
                <a16:creationId xmlns:a16="http://schemas.microsoft.com/office/drawing/2014/main" id="{140C29D4-8CB4-3F8F-320E-8FA3C0D6F9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02429" y="522325"/>
            <a:ext cx="3933725" cy="56285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6590296"/>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4C855-E3D0-E9DC-CF08-A4BFD11C785E}"/>
              </a:ext>
            </a:extLst>
          </p:cNvPr>
          <p:cNvSpPr>
            <a:spLocks noGrp="1"/>
          </p:cNvSpPr>
          <p:nvPr>
            <p:ph type="title"/>
          </p:nvPr>
        </p:nvSpPr>
        <p:spPr>
          <a:xfrm>
            <a:off x="502920" y="384048"/>
            <a:ext cx="10972800" cy="658368"/>
          </a:xfrm>
        </p:spPr>
        <p:txBody>
          <a:bodyPr wrap="square" lIns="0" tIns="0" rIns="0" bIns="0" anchor="ctr"/>
          <a:lstStyle/>
          <a:p>
            <a:pPr algn="l"/>
            <a:r>
              <a:rPr lang="en-US" sz="3500" b="1">
                <a:solidFill>
                  <a:srgbClr val="005EB8"/>
                </a:solidFill>
                <a:latin typeface="Arial"/>
              </a:rPr>
              <a:t>Key cyber security threats and actions</a:t>
            </a:r>
          </a:p>
        </p:txBody>
      </p:sp>
      <p:sp>
        <p:nvSpPr>
          <p:cNvPr id="3" name="TextBox 2"/>
          <p:cNvSpPr txBox="1"/>
          <p:nvPr/>
        </p:nvSpPr>
        <p:spPr>
          <a:xfrm>
            <a:off x="530352" y="1133856"/>
            <a:ext cx="3840480" cy="237744"/>
          </a:xfrm>
          <a:prstGeom prst="rect">
            <a:avLst/>
          </a:prstGeom>
          <a:noFill/>
        </p:spPr>
        <p:txBody>
          <a:bodyPr wrap="square" lIns="0" tIns="0" rIns="0" bIns="0" anchor="t">
            <a:spAutoFit/>
          </a:bodyPr>
          <a:lstStyle/>
          <a:p>
            <a:pPr algn="l">
              <a:lnSpc>
                <a:spcPct val="100000"/>
              </a:lnSpc>
              <a:spcAft>
                <a:spcPts val="0"/>
              </a:spcAft>
            </a:pPr>
            <a:r>
              <a:rPr sz="1200" b="1">
                <a:solidFill>
                  <a:srgbClr val="00A4A6"/>
                </a:solidFill>
                <a:latin typeface="Arial"/>
              </a:rPr>
              <a:t>01–03  ·  SYSTEM ACCESS</a:t>
            </a:r>
          </a:p>
        </p:txBody>
      </p:sp>
      <p:sp>
        <p:nvSpPr>
          <p:cNvPr id="5" name="Rectangle 4"/>
          <p:cNvSpPr/>
          <p:nvPr/>
        </p:nvSpPr>
        <p:spPr>
          <a:xfrm>
            <a:off x="530352" y="1847088"/>
            <a:ext cx="11109960" cy="32004"/>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30352" y="2029968"/>
            <a:ext cx="914400" cy="512064"/>
          </a:xfrm>
          <a:prstGeom prst="rect">
            <a:avLst/>
          </a:prstGeom>
          <a:noFill/>
        </p:spPr>
        <p:txBody>
          <a:bodyPr wrap="square" lIns="0" tIns="0" rIns="0" bIns="0" anchor="t">
            <a:spAutoFit/>
          </a:bodyPr>
          <a:lstStyle/>
          <a:p>
            <a:pPr algn="l">
              <a:lnSpc>
                <a:spcPct val="100000"/>
              </a:lnSpc>
              <a:spcAft>
                <a:spcPts val="0"/>
              </a:spcAft>
            </a:pPr>
            <a:r>
              <a:rPr sz="4400" b="1">
                <a:solidFill>
                  <a:srgbClr val="CCE5F6"/>
                </a:solidFill>
                <a:latin typeface="Arial"/>
              </a:rPr>
              <a:t>01</a:t>
            </a:r>
          </a:p>
        </p:txBody>
      </p:sp>
      <p:sp>
        <p:nvSpPr>
          <p:cNvPr id="7" name="TextBox 6"/>
          <p:cNvSpPr txBox="1"/>
          <p:nvPr/>
        </p:nvSpPr>
        <p:spPr>
          <a:xfrm>
            <a:off x="530352" y="2542032"/>
            <a:ext cx="3246120" cy="402336"/>
          </a:xfrm>
          <a:prstGeom prst="rect">
            <a:avLst/>
          </a:prstGeom>
          <a:noFill/>
        </p:spPr>
        <p:txBody>
          <a:bodyPr wrap="square" lIns="0" tIns="0" rIns="0" bIns="0" anchor="t">
            <a:spAutoFit/>
          </a:bodyPr>
          <a:lstStyle/>
          <a:p>
            <a:pPr algn="l">
              <a:lnSpc>
                <a:spcPct val="100000"/>
              </a:lnSpc>
              <a:spcAft>
                <a:spcPts val="0"/>
              </a:spcAft>
            </a:pPr>
            <a:r>
              <a:rPr sz="2300" b="1" dirty="0">
                <a:solidFill>
                  <a:srgbClr val="005EB8"/>
                </a:solidFill>
                <a:latin typeface="Arial"/>
              </a:rPr>
              <a:t>Weak passwords</a:t>
            </a:r>
          </a:p>
        </p:txBody>
      </p:sp>
      <p:sp>
        <p:nvSpPr>
          <p:cNvPr id="8" name="TextBox 7"/>
          <p:cNvSpPr txBox="1"/>
          <p:nvPr/>
        </p:nvSpPr>
        <p:spPr>
          <a:xfrm>
            <a:off x="530352" y="3090672"/>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4C6272"/>
                </a:solidFill>
                <a:latin typeface="Arial"/>
              </a:rPr>
              <a:t>RISK</a:t>
            </a:r>
          </a:p>
        </p:txBody>
      </p:sp>
      <p:sp>
        <p:nvSpPr>
          <p:cNvPr id="9" name="TextBox 8"/>
          <p:cNvSpPr txBox="1"/>
          <p:nvPr/>
        </p:nvSpPr>
        <p:spPr>
          <a:xfrm>
            <a:off x="530352" y="3310128"/>
            <a:ext cx="3246120" cy="713232"/>
          </a:xfrm>
          <a:prstGeom prst="rect">
            <a:avLst/>
          </a:prstGeom>
          <a:noFill/>
        </p:spPr>
        <p:txBody>
          <a:bodyPr wrap="square" lIns="0" tIns="0" rIns="0" bIns="0" anchor="t">
            <a:spAutoFit/>
          </a:bodyPr>
          <a:lstStyle/>
          <a:p>
            <a:pPr algn="l">
              <a:lnSpc>
                <a:spcPct val="100000"/>
              </a:lnSpc>
              <a:spcAft>
                <a:spcPts val="0"/>
              </a:spcAft>
            </a:pPr>
            <a:r>
              <a:rPr sz="1600" b="0">
                <a:solidFill>
                  <a:srgbClr val="212B32"/>
                </a:solidFill>
                <a:latin typeface="Arial"/>
              </a:rPr>
              <a:t>Breaches in patient confidentiality.</a:t>
            </a:r>
          </a:p>
        </p:txBody>
      </p:sp>
      <p:sp>
        <p:nvSpPr>
          <p:cNvPr id="10" name="Rectangle 9"/>
          <p:cNvSpPr/>
          <p:nvPr/>
        </p:nvSpPr>
        <p:spPr>
          <a:xfrm>
            <a:off x="530352" y="4169663"/>
            <a:ext cx="384048" cy="45720"/>
          </a:xfrm>
          <a:prstGeom prst="rect">
            <a:avLst/>
          </a:prstGeom>
          <a:solidFill>
            <a:srgbClr val="00A4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30352" y="4315968"/>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00A4A6"/>
                </a:solidFill>
                <a:latin typeface="Arial"/>
              </a:rPr>
              <a:t>ACTION</a:t>
            </a:r>
          </a:p>
        </p:txBody>
      </p:sp>
      <p:sp>
        <p:nvSpPr>
          <p:cNvPr id="12" name="TextBox 11"/>
          <p:cNvSpPr txBox="1"/>
          <p:nvPr/>
        </p:nvSpPr>
        <p:spPr>
          <a:xfrm>
            <a:off x="530352" y="4553712"/>
            <a:ext cx="3246120" cy="984885"/>
          </a:xfrm>
          <a:prstGeom prst="rect">
            <a:avLst/>
          </a:prstGeom>
          <a:noFill/>
        </p:spPr>
        <p:txBody>
          <a:bodyPr wrap="square" lIns="0" tIns="0" rIns="0" bIns="0" anchor="t">
            <a:spAutoFit/>
          </a:bodyPr>
          <a:lstStyle/>
          <a:p>
            <a:pPr algn="l">
              <a:lnSpc>
                <a:spcPct val="100000"/>
              </a:lnSpc>
              <a:spcAft>
                <a:spcPts val="0"/>
              </a:spcAft>
            </a:pPr>
            <a:r>
              <a:rPr sz="1600" b="0" dirty="0">
                <a:solidFill>
                  <a:srgbClr val="212B32"/>
                </a:solidFill>
                <a:latin typeface="Arial"/>
              </a:rPr>
              <a:t>Use strong, varied passwords </a:t>
            </a:r>
            <a:r>
              <a:rPr lang="en-GB" sz="1600" b="0" dirty="0">
                <a:solidFill>
                  <a:srgbClr val="212B32"/>
                </a:solidFill>
                <a:latin typeface="Arial"/>
              </a:rPr>
              <a:t>using </a:t>
            </a:r>
            <a:r>
              <a:rPr lang="en-GB" sz="1600" dirty="0">
                <a:solidFill>
                  <a:srgbClr val="212B32"/>
                </a:solidFill>
                <a:latin typeface="Arial"/>
                <a:hlinkClick r:id="rId2"/>
              </a:rPr>
              <a:t>3</a:t>
            </a:r>
            <a:r>
              <a:rPr sz="1600" b="0" dirty="0">
                <a:solidFill>
                  <a:srgbClr val="212B32"/>
                </a:solidFill>
                <a:latin typeface="Arial"/>
                <a:hlinkClick r:id="rId2"/>
              </a:rPr>
              <a:t> random words</a:t>
            </a:r>
            <a:r>
              <a:rPr lang="en-GB" sz="1600" dirty="0">
                <a:solidFill>
                  <a:srgbClr val="212B32"/>
                </a:solidFill>
                <a:latin typeface="Arial"/>
              </a:rPr>
              <a:t> </a:t>
            </a:r>
            <a:r>
              <a:rPr lang="en-GB" sz="1600" b="0" dirty="0">
                <a:solidFill>
                  <a:srgbClr val="212B32"/>
                </a:solidFill>
                <a:latin typeface="Arial"/>
              </a:rPr>
              <a:t>and keep them private.</a:t>
            </a:r>
            <a:r>
              <a:rPr sz="1600" b="0" dirty="0">
                <a:solidFill>
                  <a:srgbClr val="212B32"/>
                </a:solidFill>
                <a:latin typeface="Arial"/>
              </a:rPr>
              <a:t> Longer</a:t>
            </a:r>
            <a:r>
              <a:rPr lang="en-GB" sz="1600" b="0" dirty="0">
                <a:solidFill>
                  <a:srgbClr val="212B32"/>
                </a:solidFill>
                <a:latin typeface="Arial"/>
              </a:rPr>
              <a:t> and</a:t>
            </a:r>
            <a:r>
              <a:rPr sz="1600" b="0" dirty="0">
                <a:solidFill>
                  <a:srgbClr val="212B32"/>
                </a:solidFill>
                <a:latin typeface="Arial"/>
              </a:rPr>
              <a:t> more complex passwords are harder to crack.</a:t>
            </a:r>
          </a:p>
        </p:txBody>
      </p:sp>
      <p:sp>
        <p:nvSpPr>
          <p:cNvPr id="13" name="TextBox 12"/>
          <p:cNvSpPr txBox="1"/>
          <p:nvPr/>
        </p:nvSpPr>
        <p:spPr>
          <a:xfrm>
            <a:off x="4325112" y="2029968"/>
            <a:ext cx="914400" cy="512064"/>
          </a:xfrm>
          <a:prstGeom prst="rect">
            <a:avLst/>
          </a:prstGeom>
          <a:noFill/>
        </p:spPr>
        <p:txBody>
          <a:bodyPr wrap="square" lIns="0" tIns="0" rIns="0" bIns="0" anchor="t">
            <a:spAutoFit/>
          </a:bodyPr>
          <a:lstStyle/>
          <a:p>
            <a:pPr algn="l">
              <a:lnSpc>
                <a:spcPct val="100000"/>
              </a:lnSpc>
              <a:spcAft>
                <a:spcPts val="0"/>
              </a:spcAft>
            </a:pPr>
            <a:r>
              <a:rPr sz="4400" b="1">
                <a:solidFill>
                  <a:srgbClr val="CCE5F6"/>
                </a:solidFill>
                <a:latin typeface="Arial"/>
              </a:rPr>
              <a:t>02</a:t>
            </a:r>
          </a:p>
        </p:txBody>
      </p:sp>
      <p:sp>
        <p:nvSpPr>
          <p:cNvPr id="14" name="TextBox 13"/>
          <p:cNvSpPr txBox="1"/>
          <p:nvPr/>
        </p:nvSpPr>
        <p:spPr>
          <a:xfrm>
            <a:off x="4325112" y="2542032"/>
            <a:ext cx="3246120" cy="402336"/>
          </a:xfrm>
          <a:prstGeom prst="rect">
            <a:avLst/>
          </a:prstGeom>
          <a:noFill/>
        </p:spPr>
        <p:txBody>
          <a:bodyPr wrap="square" lIns="0" tIns="0" rIns="0" bIns="0" anchor="t">
            <a:spAutoFit/>
          </a:bodyPr>
          <a:lstStyle/>
          <a:p>
            <a:pPr algn="l">
              <a:lnSpc>
                <a:spcPct val="100000"/>
              </a:lnSpc>
              <a:spcAft>
                <a:spcPts val="0"/>
              </a:spcAft>
            </a:pPr>
            <a:r>
              <a:rPr sz="2300" b="1">
                <a:solidFill>
                  <a:srgbClr val="005EB8"/>
                </a:solidFill>
                <a:latin typeface="Arial"/>
              </a:rPr>
              <a:t>Phishing emails</a:t>
            </a:r>
          </a:p>
        </p:txBody>
      </p:sp>
      <p:sp>
        <p:nvSpPr>
          <p:cNvPr id="15" name="TextBox 14"/>
          <p:cNvSpPr txBox="1"/>
          <p:nvPr/>
        </p:nvSpPr>
        <p:spPr>
          <a:xfrm>
            <a:off x="4325112" y="3090672"/>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4C6272"/>
                </a:solidFill>
                <a:latin typeface="Arial"/>
              </a:rPr>
              <a:t>RISK</a:t>
            </a:r>
          </a:p>
        </p:txBody>
      </p:sp>
      <p:sp>
        <p:nvSpPr>
          <p:cNvPr id="16" name="TextBox 15"/>
          <p:cNvSpPr txBox="1"/>
          <p:nvPr/>
        </p:nvSpPr>
        <p:spPr>
          <a:xfrm>
            <a:off x="4325112" y="3310128"/>
            <a:ext cx="3246120" cy="713232"/>
          </a:xfrm>
          <a:prstGeom prst="rect">
            <a:avLst/>
          </a:prstGeom>
          <a:noFill/>
        </p:spPr>
        <p:txBody>
          <a:bodyPr wrap="square" lIns="0" tIns="0" rIns="0" bIns="0" anchor="t">
            <a:spAutoFit/>
          </a:bodyPr>
          <a:lstStyle/>
          <a:p>
            <a:pPr algn="l">
              <a:lnSpc>
                <a:spcPct val="100000"/>
              </a:lnSpc>
              <a:spcAft>
                <a:spcPts val="0"/>
              </a:spcAft>
            </a:pPr>
            <a:r>
              <a:rPr sz="1600" b="0">
                <a:solidFill>
                  <a:srgbClr val="212B32"/>
                </a:solidFill>
                <a:latin typeface="Arial"/>
              </a:rPr>
              <a:t>Unauthorised access to patient data and healthcare records.</a:t>
            </a:r>
          </a:p>
        </p:txBody>
      </p:sp>
      <p:sp>
        <p:nvSpPr>
          <p:cNvPr id="17" name="Rectangle 16"/>
          <p:cNvSpPr/>
          <p:nvPr/>
        </p:nvSpPr>
        <p:spPr>
          <a:xfrm>
            <a:off x="4325112" y="4169663"/>
            <a:ext cx="384048" cy="45720"/>
          </a:xfrm>
          <a:prstGeom prst="rect">
            <a:avLst/>
          </a:prstGeom>
          <a:solidFill>
            <a:srgbClr val="00A4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4325112" y="4315968"/>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00A4A6"/>
                </a:solidFill>
                <a:latin typeface="Arial"/>
              </a:rPr>
              <a:t>ACTION</a:t>
            </a:r>
          </a:p>
        </p:txBody>
      </p:sp>
      <p:sp>
        <p:nvSpPr>
          <p:cNvPr id="19" name="TextBox 18"/>
          <p:cNvSpPr txBox="1"/>
          <p:nvPr/>
        </p:nvSpPr>
        <p:spPr>
          <a:xfrm>
            <a:off x="4325112" y="4553712"/>
            <a:ext cx="3246120" cy="1231106"/>
          </a:xfrm>
          <a:prstGeom prst="rect">
            <a:avLst/>
          </a:prstGeom>
          <a:noFill/>
        </p:spPr>
        <p:txBody>
          <a:bodyPr wrap="square" lIns="0" tIns="0" rIns="0" bIns="0" anchor="t">
            <a:spAutoFit/>
          </a:bodyPr>
          <a:lstStyle/>
          <a:p>
            <a:pPr algn="l">
              <a:lnSpc>
                <a:spcPct val="100000"/>
              </a:lnSpc>
              <a:spcAft>
                <a:spcPts val="0"/>
              </a:spcAft>
            </a:pPr>
            <a:r>
              <a:rPr sz="1600" b="0" dirty="0">
                <a:solidFill>
                  <a:srgbClr val="212B32"/>
                </a:solidFill>
                <a:latin typeface="Arial"/>
              </a:rPr>
              <a:t>If an email looks untrustworthy, </a:t>
            </a:r>
            <a:r>
              <a:rPr lang="en-GB" sz="1600" b="0" dirty="0">
                <a:solidFill>
                  <a:srgbClr val="212B32"/>
                </a:solidFill>
                <a:latin typeface="Arial"/>
              </a:rPr>
              <a:t>report it by using the</a:t>
            </a:r>
            <a:r>
              <a:rPr sz="1600" b="0" dirty="0">
                <a:solidFill>
                  <a:srgbClr val="212B32"/>
                </a:solidFill>
                <a:latin typeface="Arial"/>
              </a:rPr>
              <a:t> “report phishing”</a:t>
            </a:r>
            <a:r>
              <a:rPr lang="en-GB" sz="1600" b="0" dirty="0">
                <a:solidFill>
                  <a:srgbClr val="212B32"/>
                </a:solidFill>
                <a:latin typeface="Arial"/>
              </a:rPr>
              <a:t> button</a:t>
            </a:r>
            <a:r>
              <a:rPr sz="1600" b="0" dirty="0">
                <a:solidFill>
                  <a:srgbClr val="212B32"/>
                </a:solidFill>
                <a:latin typeface="Arial"/>
              </a:rPr>
              <a:t> in the toolbar</a:t>
            </a:r>
            <a:r>
              <a:rPr lang="en-GB" sz="1600" b="0" dirty="0">
                <a:solidFill>
                  <a:srgbClr val="212B32"/>
                </a:solidFill>
                <a:latin typeface="Arial"/>
              </a:rPr>
              <a:t>,</a:t>
            </a:r>
            <a:r>
              <a:rPr sz="1600" b="0" dirty="0">
                <a:solidFill>
                  <a:srgbClr val="212B32"/>
                </a:solidFill>
                <a:latin typeface="Arial"/>
              </a:rPr>
              <a:t> or forward </a:t>
            </a:r>
            <a:r>
              <a:rPr lang="en-GB" sz="1600" b="0" dirty="0">
                <a:solidFill>
                  <a:srgbClr val="212B32"/>
                </a:solidFill>
                <a:latin typeface="Arial"/>
              </a:rPr>
              <a:t>the email </a:t>
            </a:r>
            <a:r>
              <a:rPr sz="1600" b="0" dirty="0">
                <a:solidFill>
                  <a:srgbClr val="212B32"/>
                </a:solidFill>
                <a:latin typeface="Arial"/>
              </a:rPr>
              <a:t>to </a:t>
            </a:r>
            <a:r>
              <a:rPr sz="1600" b="0" dirty="0">
                <a:solidFill>
                  <a:srgbClr val="212B32"/>
                </a:solidFill>
                <a:latin typeface="Arial"/>
                <a:hlinkClick r:id="rId3"/>
              </a:rPr>
              <a:t>spamreports@nhs.net</a:t>
            </a:r>
            <a:r>
              <a:rPr sz="1600" b="0" dirty="0">
                <a:solidFill>
                  <a:srgbClr val="212B32"/>
                </a:solidFill>
                <a:latin typeface="Arial"/>
              </a:rPr>
              <a:t>.</a:t>
            </a:r>
          </a:p>
        </p:txBody>
      </p:sp>
      <p:sp>
        <p:nvSpPr>
          <p:cNvPr id="20" name="TextBox 19"/>
          <p:cNvSpPr txBox="1"/>
          <p:nvPr/>
        </p:nvSpPr>
        <p:spPr>
          <a:xfrm>
            <a:off x="8119872" y="2029968"/>
            <a:ext cx="914400" cy="512064"/>
          </a:xfrm>
          <a:prstGeom prst="rect">
            <a:avLst/>
          </a:prstGeom>
          <a:noFill/>
        </p:spPr>
        <p:txBody>
          <a:bodyPr wrap="square" lIns="0" tIns="0" rIns="0" bIns="0" anchor="t">
            <a:spAutoFit/>
          </a:bodyPr>
          <a:lstStyle/>
          <a:p>
            <a:pPr algn="l">
              <a:lnSpc>
                <a:spcPct val="100000"/>
              </a:lnSpc>
              <a:spcAft>
                <a:spcPts val="0"/>
              </a:spcAft>
            </a:pPr>
            <a:r>
              <a:rPr sz="4400" b="1">
                <a:solidFill>
                  <a:srgbClr val="CCE5F6"/>
                </a:solidFill>
                <a:latin typeface="Arial"/>
              </a:rPr>
              <a:t>03</a:t>
            </a:r>
          </a:p>
        </p:txBody>
      </p:sp>
      <p:sp>
        <p:nvSpPr>
          <p:cNvPr id="21" name="TextBox 20"/>
          <p:cNvSpPr txBox="1"/>
          <p:nvPr/>
        </p:nvSpPr>
        <p:spPr>
          <a:xfrm>
            <a:off x="8119872" y="2542032"/>
            <a:ext cx="3246120" cy="402336"/>
          </a:xfrm>
          <a:prstGeom prst="rect">
            <a:avLst/>
          </a:prstGeom>
          <a:noFill/>
        </p:spPr>
        <p:txBody>
          <a:bodyPr wrap="square" lIns="0" tIns="0" rIns="0" bIns="0" anchor="t">
            <a:spAutoFit/>
          </a:bodyPr>
          <a:lstStyle/>
          <a:p>
            <a:pPr algn="l">
              <a:lnSpc>
                <a:spcPct val="100000"/>
              </a:lnSpc>
              <a:spcAft>
                <a:spcPts val="0"/>
              </a:spcAft>
            </a:pPr>
            <a:r>
              <a:rPr sz="2300" b="1">
                <a:solidFill>
                  <a:srgbClr val="005EB8"/>
                </a:solidFill>
                <a:latin typeface="Arial"/>
              </a:rPr>
              <a:t>Tailgating</a:t>
            </a:r>
          </a:p>
        </p:txBody>
      </p:sp>
      <p:sp>
        <p:nvSpPr>
          <p:cNvPr id="22" name="TextBox 21"/>
          <p:cNvSpPr txBox="1"/>
          <p:nvPr/>
        </p:nvSpPr>
        <p:spPr>
          <a:xfrm>
            <a:off x="8119872" y="3090672"/>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4C6272"/>
                </a:solidFill>
                <a:latin typeface="Arial"/>
              </a:rPr>
              <a:t>RISK</a:t>
            </a:r>
          </a:p>
        </p:txBody>
      </p:sp>
      <p:sp>
        <p:nvSpPr>
          <p:cNvPr id="23" name="TextBox 22"/>
          <p:cNvSpPr txBox="1"/>
          <p:nvPr/>
        </p:nvSpPr>
        <p:spPr>
          <a:xfrm>
            <a:off x="8119872" y="3310128"/>
            <a:ext cx="3246120" cy="492443"/>
          </a:xfrm>
          <a:prstGeom prst="rect">
            <a:avLst/>
          </a:prstGeom>
          <a:noFill/>
        </p:spPr>
        <p:txBody>
          <a:bodyPr wrap="square" lIns="0" tIns="0" rIns="0" bIns="0" anchor="t">
            <a:spAutoFit/>
          </a:bodyPr>
          <a:lstStyle/>
          <a:p>
            <a:pPr algn="l">
              <a:lnSpc>
                <a:spcPct val="100000"/>
              </a:lnSpc>
              <a:spcAft>
                <a:spcPts val="0"/>
              </a:spcAft>
            </a:pPr>
            <a:r>
              <a:rPr sz="1600" b="0" dirty="0" err="1">
                <a:solidFill>
                  <a:srgbClr val="212B32"/>
                </a:solidFill>
                <a:latin typeface="Arial"/>
              </a:rPr>
              <a:t>Unauthorised</a:t>
            </a:r>
            <a:r>
              <a:rPr sz="1600" b="0" dirty="0">
                <a:solidFill>
                  <a:srgbClr val="212B32"/>
                </a:solidFill>
                <a:latin typeface="Arial"/>
              </a:rPr>
              <a:t> access to </a:t>
            </a:r>
            <a:r>
              <a:rPr lang="en-GB" sz="1600" b="0" dirty="0">
                <a:solidFill>
                  <a:srgbClr val="212B32"/>
                </a:solidFill>
                <a:latin typeface="Arial"/>
              </a:rPr>
              <a:t>patient </a:t>
            </a:r>
            <a:r>
              <a:rPr sz="1600" b="0" dirty="0">
                <a:solidFill>
                  <a:srgbClr val="212B32"/>
                </a:solidFill>
                <a:latin typeface="Arial"/>
              </a:rPr>
              <a:t>data through </a:t>
            </a:r>
            <a:r>
              <a:rPr lang="en-GB" sz="1600" b="0" dirty="0">
                <a:solidFill>
                  <a:srgbClr val="212B32"/>
                </a:solidFill>
                <a:latin typeface="Arial"/>
              </a:rPr>
              <a:t>physical security </a:t>
            </a:r>
            <a:r>
              <a:rPr sz="1600" b="0" dirty="0">
                <a:solidFill>
                  <a:srgbClr val="212B32"/>
                </a:solidFill>
                <a:latin typeface="Arial"/>
              </a:rPr>
              <a:t>breaches.</a:t>
            </a:r>
          </a:p>
        </p:txBody>
      </p:sp>
      <p:sp>
        <p:nvSpPr>
          <p:cNvPr id="24" name="Rectangle 23"/>
          <p:cNvSpPr/>
          <p:nvPr/>
        </p:nvSpPr>
        <p:spPr>
          <a:xfrm>
            <a:off x="8119872" y="4169663"/>
            <a:ext cx="384048" cy="45720"/>
          </a:xfrm>
          <a:prstGeom prst="rect">
            <a:avLst/>
          </a:prstGeom>
          <a:solidFill>
            <a:srgbClr val="00A4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8119872" y="4315968"/>
            <a:ext cx="3200400" cy="182880"/>
          </a:xfrm>
          <a:prstGeom prst="rect">
            <a:avLst/>
          </a:prstGeom>
          <a:noFill/>
        </p:spPr>
        <p:txBody>
          <a:bodyPr wrap="square" lIns="0" tIns="0" rIns="0" bIns="0" anchor="t">
            <a:spAutoFit/>
          </a:bodyPr>
          <a:lstStyle/>
          <a:p>
            <a:pPr algn="l">
              <a:lnSpc>
                <a:spcPct val="100000"/>
              </a:lnSpc>
              <a:spcAft>
                <a:spcPts val="0"/>
              </a:spcAft>
            </a:pPr>
            <a:r>
              <a:rPr sz="1100" b="1">
                <a:solidFill>
                  <a:srgbClr val="00A4A6"/>
                </a:solidFill>
                <a:latin typeface="Arial"/>
              </a:rPr>
              <a:t>ACTION</a:t>
            </a:r>
          </a:p>
        </p:txBody>
      </p:sp>
      <p:sp>
        <p:nvSpPr>
          <p:cNvPr id="26" name="TextBox 25"/>
          <p:cNvSpPr txBox="1"/>
          <p:nvPr/>
        </p:nvSpPr>
        <p:spPr>
          <a:xfrm>
            <a:off x="8119872" y="4553712"/>
            <a:ext cx="3246120" cy="984885"/>
          </a:xfrm>
          <a:prstGeom prst="rect">
            <a:avLst/>
          </a:prstGeom>
          <a:noFill/>
        </p:spPr>
        <p:txBody>
          <a:bodyPr wrap="square" lIns="0" tIns="0" rIns="0" bIns="0" anchor="t">
            <a:spAutoFit/>
          </a:bodyPr>
          <a:lstStyle/>
          <a:p>
            <a:pPr algn="l">
              <a:lnSpc>
                <a:spcPct val="100000"/>
              </a:lnSpc>
              <a:spcAft>
                <a:spcPts val="0"/>
              </a:spcAft>
            </a:pPr>
            <a:r>
              <a:rPr sz="1600" b="0" dirty="0">
                <a:solidFill>
                  <a:srgbClr val="212B32"/>
                </a:solidFill>
                <a:latin typeface="Arial"/>
              </a:rPr>
              <a:t>Do not let </a:t>
            </a:r>
            <a:r>
              <a:rPr sz="1600" b="0" dirty="0" err="1">
                <a:solidFill>
                  <a:srgbClr val="212B32"/>
                </a:solidFill>
                <a:latin typeface="Arial"/>
              </a:rPr>
              <a:t>unauthorised</a:t>
            </a:r>
            <a:r>
              <a:rPr sz="1600" b="0" dirty="0">
                <a:solidFill>
                  <a:srgbClr val="212B32"/>
                </a:solidFill>
                <a:latin typeface="Arial"/>
              </a:rPr>
              <a:t> people follow you into restricted areas. Challenge anyone without </a:t>
            </a:r>
            <a:r>
              <a:rPr lang="en-GB" sz="1600" b="0" dirty="0">
                <a:solidFill>
                  <a:srgbClr val="212B32"/>
                </a:solidFill>
                <a:latin typeface="Arial"/>
              </a:rPr>
              <a:t>a </a:t>
            </a:r>
            <a:r>
              <a:rPr sz="1600" b="0" dirty="0">
                <a:solidFill>
                  <a:srgbClr val="212B32"/>
                </a:solidFill>
                <a:latin typeface="Arial"/>
              </a:rPr>
              <a:t>visible ID </a:t>
            </a:r>
            <a:r>
              <a:rPr lang="en-GB" sz="1600" b="0" dirty="0">
                <a:solidFill>
                  <a:srgbClr val="212B32"/>
                </a:solidFill>
                <a:latin typeface="Arial"/>
              </a:rPr>
              <a:t>badge </a:t>
            </a:r>
            <a:r>
              <a:rPr sz="1600" b="0" dirty="0">
                <a:solidFill>
                  <a:srgbClr val="212B32"/>
                </a:solidFill>
                <a:latin typeface="Arial"/>
              </a:rPr>
              <a:t>if safe to do so.</a:t>
            </a:r>
          </a:p>
        </p:txBody>
      </p:sp>
      <p:sp>
        <p:nvSpPr>
          <p:cNvPr id="27" name="Rectangle 26"/>
          <p:cNvSpPr/>
          <p:nvPr/>
        </p:nvSpPr>
        <p:spPr>
          <a:xfrm>
            <a:off x="4087368" y="2029968"/>
            <a:ext cx="16459" cy="384048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Rectangle 27"/>
          <p:cNvSpPr/>
          <p:nvPr/>
        </p:nvSpPr>
        <p:spPr>
          <a:xfrm>
            <a:off x="7882127" y="2029968"/>
            <a:ext cx="16459" cy="384048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6930168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916D14D-1FB9-2C4A-6156-6A5BB73E62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8EA7D6-8EFB-7FB4-B845-491E9E7D5D6D}"/>
              </a:ext>
            </a:extLst>
          </p:cNvPr>
          <p:cNvSpPr>
            <a:spLocks noGrp="1"/>
          </p:cNvSpPr>
          <p:nvPr>
            <p:ph type="title"/>
          </p:nvPr>
        </p:nvSpPr>
        <p:spPr>
          <a:xfrm>
            <a:off x="502920" y="384048"/>
            <a:ext cx="10972800" cy="658368"/>
          </a:xfrm>
        </p:spPr>
        <p:txBody>
          <a:bodyPr wrap="square" lIns="0" tIns="0" rIns="0" bIns="0" anchor="ctr"/>
          <a:lstStyle/>
          <a:p>
            <a:pPr algn="l"/>
            <a:r>
              <a:rPr lang="en-US" sz="3500" b="1">
                <a:solidFill>
                  <a:srgbClr val="005EB8"/>
                </a:solidFill>
                <a:latin typeface="Arial"/>
              </a:rPr>
              <a:t>Key cyber security threats and actions</a:t>
            </a:r>
          </a:p>
        </p:txBody>
      </p:sp>
      <p:sp>
        <p:nvSpPr>
          <p:cNvPr id="3" name="TextBox 2"/>
          <p:cNvSpPr txBox="1"/>
          <p:nvPr/>
        </p:nvSpPr>
        <p:spPr>
          <a:xfrm>
            <a:off x="530352" y="1133856"/>
            <a:ext cx="3840480" cy="184666"/>
          </a:xfrm>
          <a:prstGeom prst="rect">
            <a:avLst/>
          </a:prstGeom>
          <a:noFill/>
        </p:spPr>
        <p:txBody>
          <a:bodyPr wrap="square" lIns="0" tIns="0" rIns="0" bIns="0" anchor="t">
            <a:spAutoFit/>
          </a:bodyPr>
          <a:lstStyle/>
          <a:p>
            <a:pPr algn="l">
              <a:lnSpc>
                <a:spcPct val="100000"/>
              </a:lnSpc>
              <a:spcAft>
                <a:spcPts val="0"/>
              </a:spcAft>
            </a:pPr>
            <a:r>
              <a:rPr sz="1200" b="1" dirty="0">
                <a:solidFill>
                  <a:srgbClr val="00A4A6"/>
                </a:solidFill>
                <a:latin typeface="Arial"/>
              </a:rPr>
              <a:t>04–05  ·  EVERYDAY </a:t>
            </a:r>
            <a:r>
              <a:rPr lang="en-GB" sz="1200" b="1" dirty="0">
                <a:solidFill>
                  <a:srgbClr val="00A4A6"/>
                </a:solidFill>
                <a:latin typeface="Arial"/>
              </a:rPr>
              <a:t>ACTIONS</a:t>
            </a:r>
            <a:endParaRPr sz="1200" b="1" dirty="0">
              <a:solidFill>
                <a:srgbClr val="00A4A6"/>
              </a:solidFill>
              <a:latin typeface="Arial"/>
            </a:endParaRPr>
          </a:p>
        </p:txBody>
      </p:sp>
      <p:sp>
        <p:nvSpPr>
          <p:cNvPr id="5" name="Rectangle 4"/>
          <p:cNvSpPr/>
          <p:nvPr/>
        </p:nvSpPr>
        <p:spPr>
          <a:xfrm>
            <a:off x="6099048" y="1920240"/>
            <a:ext cx="6089904" cy="4325112"/>
          </a:xfrm>
          <a:prstGeom prst="rect">
            <a:avLst/>
          </a:prstGeom>
          <a:solidFill>
            <a:srgbClr val="002F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30352" y="2048256"/>
            <a:ext cx="1280160" cy="658368"/>
          </a:xfrm>
          <a:prstGeom prst="rect">
            <a:avLst/>
          </a:prstGeom>
          <a:noFill/>
        </p:spPr>
        <p:txBody>
          <a:bodyPr wrap="square" lIns="0" tIns="0" rIns="0" bIns="0" anchor="t">
            <a:spAutoFit/>
          </a:bodyPr>
          <a:lstStyle/>
          <a:p>
            <a:pPr algn="l">
              <a:lnSpc>
                <a:spcPct val="100000"/>
              </a:lnSpc>
              <a:spcAft>
                <a:spcPts val="0"/>
              </a:spcAft>
            </a:pPr>
            <a:r>
              <a:rPr sz="5800" b="1">
                <a:solidFill>
                  <a:srgbClr val="CCE5F6"/>
                </a:solidFill>
                <a:latin typeface="Arial"/>
              </a:rPr>
              <a:t>04</a:t>
            </a:r>
          </a:p>
        </p:txBody>
      </p:sp>
      <p:sp>
        <p:nvSpPr>
          <p:cNvPr id="7" name="TextBox 6"/>
          <p:cNvSpPr txBox="1"/>
          <p:nvPr/>
        </p:nvSpPr>
        <p:spPr>
          <a:xfrm>
            <a:off x="530352" y="2743200"/>
            <a:ext cx="4892040" cy="457200"/>
          </a:xfrm>
          <a:prstGeom prst="rect">
            <a:avLst/>
          </a:prstGeom>
          <a:noFill/>
        </p:spPr>
        <p:txBody>
          <a:bodyPr wrap="square" lIns="0" tIns="0" rIns="0" bIns="0" anchor="t">
            <a:spAutoFit/>
          </a:bodyPr>
          <a:lstStyle/>
          <a:p>
            <a:pPr algn="l">
              <a:lnSpc>
                <a:spcPct val="100000"/>
              </a:lnSpc>
              <a:spcAft>
                <a:spcPts val="0"/>
              </a:spcAft>
            </a:pPr>
            <a:r>
              <a:rPr sz="2700" b="1">
                <a:solidFill>
                  <a:srgbClr val="005EB8"/>
                </a:solidFill>
                <a:latin typeface="Arial"/>
              </a:rPr>
              <a:t>Unlocked screens</a:t>
            </a:r>
          </a:p>
        </p:txBody>
      </p:sp>
      <p:sp>
        <p:nvSpPr>
          <p:cNvPr id="8" name="TextBox 7"/>
          <p:cNvSpPr txBox="1"/>
          <p:nvPr/>
        </p:nvSpPr>
        <p:spPr>
          <a:xfrm>
            <a:off x="530352" y="3401568"/>
            <a:ext cx="914400" cy="182880"/>
          </a:xfrm>
          <a:prstGeom prst="rect">
            <a:avLst/>
          </a:prstGeom>
          <a:noFill/>
        </p:spPr>
        <p:txBody>
          <a:bodyPr wrap="square" lIns="0" tIns="0" rIns="0" bIns="0" anchor="t">
            <a:spAutoFit/>
          </a:bodyPr>
          <a:lstStyle/>
          <a:p>
            <a:pPr algn="l">
              <a:lnSpc>
                <a:spcPct val="100000"/>
              </a:lnSpc>
              <a:spcAft>
                <a:spcPts val="0"/>
              </a:spcAft>
            </a:pPr>
            <a:r>
              <a:rPr sz="1100" b="1">
                <a:solidFill>
                  <a:srgbClr val="4C6272"/>
                </a:solidFill>
                <a:latin typeface="Arial"/>
              </a:rPr>
              <a:t>RISK</a:t>
            </a:r>
          </a:p>
        </p:txBody>
      </p:sp>
      <p:sp>
        <p:nvSpPr>
          <p:cNvPr id="9" name="TextBox 8"/>
          <p:cNvSpPr txBox="1"/>
          <p:nvPr/>
        </p:nvSpPr>
        <p:spPr>
          <a:xfrm>
            <a:off x="530352" y="3639312"/>
            <a:ext cx="4892040" cy="566928"/>
          </a:xfrm>
          <a:prstGeom prst="rect">
            <a:avLst/>
          </a:prstGeom>
          <a:noFill/>
        </p:spPr>
        <p:txBody>
          <a:bodyPr wrap="square" lIns="0" tIns="0" rIns="0" bIns="0" anchor="t">
            <a:spAutoFit/>
          </a:bodyPr>
          <a:lstStyle/>
          <a:p>
            <a:pPr algn="l">
              <a:lnSpc>
                <a:spcPct val="100000"/>
              </a:lnSpc>
              <a:spcAft>
                <a:spcPts val="0"/>
              </a:spcAft>
            </a:pPr>
            <a:r>
              <a:rPr sz="1800" b="0">
                <a:solidFill>
                  <a:srgbClr val="212B32"/>
                </a:solidFill>
                <a:latin typeface="Arial"/>
              </a:rPr>
              <a:t>An open invitation to patient data theft.</a:t>
            </a:r>
          </a:p>
        </p:txBody>
      </p:sp>
      <p:sp>
        <p:nvSpPr>
          <p:cNvPr id="10" name="Rectangle 9"/>
          <p:cNvSpPr/>
          <p:nvPr/>
        </p:nvSpPr>
        <p:spPr>
          <a:xfrm>
            <a:off x="530352" y="4407408"/>
            <a:ext cx="475488" cy="45720"/>
          </a:xfrm>
          <a:prstGeom prst="rect">
            <a:avLst/>
          </a:prstGeom>
          <a:solidFill>
            <a:srgbClr val="00A4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530352" y="4590288"/>
            <a:ext cx="1097280" cy="182880"/>
          </a:xfrm>
          <a:prstGeom prst="rect">
            <a:avLst/>
          </a:prstGeom>
          <a:noFill/>
        </p:spPr>
        <p:txBody>
          <a:bodyPr wrap="square" lIns="0" tIns="0" rIns="0" bIns="0" anchor="t">
            <a:spAutoFit/>
          </a:bodyPr>
          <a:lstStyle/>
          <a:p>
            <a:pPr algn="l">
              <a:lnSpc>
                <a:spcPct val="100000"/>
              </a:lnSpc>
              <a:spcAft>
                <a:spcPts val="0"/>
              </a:spcAft>
            </a:pPr>
            <a:r>
              <a:rPr sz="1100" b="1">
                <a:solidFill>
                  <a:srgbClr val="00A4A6"/>
                </a:solidFill>
                <a:latin typeface="Arial"/>
              </a:rPr>
              <a:t>ACTION</a:t>
            </a:r>
          </a:p>
        </p:txBody>
      </p:sp>
      <p:sp>
        <p:nvSpPr>
          <p:cNvPr id="12" name="TextBox 11"/>
          <p:cNvSpPr txBox="1"/>
          <p:nvPr/>
        </p:nvSpPr>
        <p:spPr>
          <a:xfrm>
            <a:off x="530352" y="4846320"/>
            <a:ext cx="4892040" cy="1097280"/>
          </a:xfrm>
          <a:prstGeom prst="rect">
            <a:avLst/>
          </a:prstGeom>
          <a:noFill/>
        </p:spPr>
        <p:txBody>
          <a:bodyPr wrap="square" lIns="0" tIns="0" rIns="0" bIns="0" anchor="t">
            <a:spAutoFit/>
          </a:bodyPr>
          <a:lstStyle/>
          <a:p>
            <a:pPr algn="l">
              <a:lnSpc>
                <a:spcPct val="100000"/>
              </a:lnSpc>
              <a:spcAft>
                <a:spcPts val="0"/>
              </a:spcAft>
            </a:pPr>
            <a:r>
              <a:rPr sz="1700" b="0">
                <a:solidFill>
                  <a:srgbClr val="212B32"/>
                </a:solidFill>
                <a:latin typeface="Arial"/>
              </a:rPr>
              <a:t>Keep screens and devices locked when not in use. This prevents unauthorised access to sensitive information.</a:t>
            </a:r>
          </a:p>
        </p:txBody>
      </p:sp>
      <p:sp>
        <p:nvSpPr>
          <p:cNvPr id="13" name="TextBox 12"/>
          <p:cNvSpPr txBox="1"/>
          <p:nvPr/>
        </p:nvSpPr>
        <p:spPr>
          <a:xfrm>
            <a:off x="6510528" y="2194560"/>
            <a:ext cx="1371600" cy="658368"/>
          </a:xfrm>
          <a:prstGeom prst="rect">
            <a:avLst/>
          </a:prstGeom>
          <a:noFill/>
        </p:spPr>
        <p:txBody>
          <a:bodyPr wrap="square" lIns="0" tIns="0" rIns="0" bIns="0" anchor="t">
            <a:spAutoFit/>
          </a:bodyPr>
          <a:lstStyle/>
          <a:p>
            <a:pPr algn="l">
              <a:lnSpc>
                <a:spcPct val="100000"/>
              </a:lnSpc>
              <a:spcAft>
                <a:spcPts val="0"/>
              </a:spcAft>
            </a:pPr>
            <a:r>
              <a:rPr sz="5800" b="1">
                <a:solidFill>
                  <a:srgbClr val="00A4A6"/>
                </a:solidFill>
                <a:latin typeface="Arial"/>
              </a:rPr>
              <a:t>05</a:t>
            </a:r>
          </a:p>
        </p:txBody>
      </p:sp>
      <p:sp>
        <p:nvSpPr>
          <p:cNvPr id="14" name="TextBox 13"/>
          <p:cNvSpPr txBox="1"/>
          <p:nvPr/>
        </p:nvSpPr>
        <p:spPr>
          <a:xfrm>
            <a:off x="6510528" y="2889504"/>
            <a:ext cx="4892040" cy="457200"/>
          </a:xfrm>
          <a:prstGeom prst="rect">
            <a:avLst/>
          </a:prstGeom>
          <a:noFill/>
        </p:spPr>
        <p:txBody>
          <a:bodyPr wrap="square" lIns="0" tIns="0" rIns="0" bIns="0" anchor="t">
            <a:spAutoFit/>
          </a:bodyPr>
          <a:lstStyle/>
          <a:p>
            <a:pPr algn="l">
              <a:lnSpc>
                <a:spcPct val="100000"/>
              </a:lnSpc>
              <a:spcAft>
                <a:spcPts val="0"/>
              </a:spcAft>
            </a:pPr>
            <a:r>
              <a:rPr sz="2700" b="1">
                <a:solidFill>
                  <a:srgbClr val="FFFFFF"/>
                </a:solidFill>
                <a:latin typeface="Arial"/>
              </a:rPr>
              <a:t>Social engineering</a:t>
            </a:r>
          </a:p>
        </p:txBody>
      </p:sp>
      <p:sp>
        <p:nvSpPr>
          <p:cNvPr id="15" name="TextBox 14"/>
          <p:cNvSpPr txBox="1"/>
          <p:nvPr/>
        </p:nvSpPr>
        <p:spPr>
          <a:xfrm>
            <a:off x="6510528" y="3547872"/>
            <a:ext cx="914400" cy="182880"/>
          </a:xfrm>
          <a:prstGeom prst="rect">
            <a:avLst/>
          </a:prstGeom>
          <a:noFill/>
        </p:spPr>
        <p:txBody>
          <a:bodyPr wrap="square" lIns="0" tIns="0" rIns="0" bIns="0" anchor="t">
            <a:spAutoFit/>
          </a:bodyPr>
          <a:lstStyle/>
          <a:p>
            <a:pPr algn="l">
              <a:lnSpc>
                <a:spcPct val="100000"/>
              </a:lnSpc>
              <a:spcAft>
                <a:spcPts val="0"/>
              </a:spcAft>
            </a:pPr>
            <a:r>
              <a:rPr sz="1100" b="1">
                <a:solidFill>
                  <a:srgbClr val="CCE5F6"/>
                </a:solidFill>
                <a:latin typeface="Arial"/>
              </a:rPr>
              <a:t>RISK</a:t>
            </a:r>
          </a:p>
        </p:txBody>
      </p:sp>
      <p:sp>
        <p:nvSpPr>
          <p:cNvPr id="16" name="TextBox 15"/>
          <p:cNvSpPr txBox="1"/>
          <p:nvPr/>
        </p:nvSpPr>
        <p:spPr>
          <a:xfrm>
            <a:off x="6510528" y="3785615"/>
            <a:ext cx="4892040" cy="658368"/>
          </a:xfrm>
          <a:prstGeom prst="rect">
            <a:avLst/>
          </a:prstGeom>
          <a:noFill/>
        </p:spPr>
        <p:txBody>
          <a:bodyPr wrap="square" lIns="0" tIns="0" rIns="0" bIns="0" anchor="t">
            <a:spAutoFit/>
          </a:bodyPr>
          <a:lstStyle/>
          <a:p>
            <a:pPr algn="l">
              <a:lnSpc>
                <a:spcPct val="100000"/>
              </a:lnSpc>
              <a:spcAft>
                <a:spcPts val="0"/>
              </a:spcAft>
            </a:pPr>
            <a:r>
              <a:rPr sz="1800" b="0">
                <a:solidFill>
                  <a:srgbClr val="FFFFFF"/>
                </a:solidFill>
                <a:latin typeface="Arial"/>
              </a:rPr>
              <a:t>Criminals manipulate staff to gain access to patient data.</a:t>
            </a:r>
          </a:p>
        </p:txBody>
      </p:sp>
      <p:sp>
        <p:nvSpPr>
          <p:cNvPr id="17" name="Rectangle 16"/>
          <p:cNvSpPr/>
          <p:nvPr/>
        </p:nvSpPr>
        <p:spPr>
          <a:xfrm>
            <a:off x="6510528" y="4572000"/>
            <a:ext cx="475488" cy="45720"/>
          </a:xfrm>
          <a:prstGeom prst="rect">
            <a:avLst/>
          </a:prstGeom>
          <a:solidFill>
            <a:srgbClr val="00A4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6510528" y="4754880"/>
            <a:ext cx="1097280" cy="182880"/>
          </a:xfrm>
          <a:prstGeom prst="rect">
            <a:avLst/>
          </a:prstGeom>
          <a:noFill/>
        </p:spPr>
        <p:txBody>
          <a:bodyPr wrap="square" lIns="0" tIns="0" rIns="0" bIns="0" anchor="t">
            <a:spAutoFit/>
          </a:bodyPr>
          <a:lstStyle/>
          <a:p>
            <a:pPr algn="l">
              <a:lnSpc>
                <a:spcPct val="100000"/>
              </a:lnSpc>
              <a:spcAft>
                <a:spcPts val="0"/>
              </a:spcAft>
            </a:pPr>
            <a:r>
              <a:rPr sz="1100" b="1">
                <a:solidFill>
                  <a:srgbClr val="00A4A6"/>
                </a:solidFill>
                <a:latin typeface="Arial"/>
              </a:rPr>
              <a:t>ACTION</a:t>
            </a:r>
          </a:p>
        </p:txBody>
      </p:sp>
      <p:sp>
        <p:nvSpPr>
          <p:cNvPr id="19" name="TextBox 18"/>
          <p:cNvSpPr txBox="1"/>
          <p:nvPr/>
        </p:nvSpPr>
        <p:spPr>
          <a:xfrm>
            <a:off x="6510528" y="5010912"/>
            <a:ext cx="4892040" cy="932688"/>
          </a:xfrm>
          <a:prstGeom prst="rect">
            <a:avLst/>
          </a:prstGeom>
          <a:noFill/>
        </p:spPr>
        <p:txBody>
          <a:bodyPr wrap="square" lIns="0" tIns="0" rIns="0" bIns="0" anchor="t">
            <a:spAutoFit/>
          </a:bodyPr>
          <a:lstStyle/>
          <a:p>
            <a:pPr algn="l">
              <a:lnSpc>
                <a:spcPct val="100000"/>
              </a:lnSpc>
              <a:spcAft>
                <a:spcPts val="0"/>
              </a:spcAft>
            </a:pPr>
            <a:r>
              <a:rPr sz="1700" b="0">
                <a:solidFill>
                  <a:srgbClr val="FFFFFF"/>
                </a:solidFill>
                <a:latin typeface="Arial"/>
              </a:rPr>
              <a:t>Challenge anyone who is unauthorised before giving out information or access to secure areas.</a:t>
            </a:r>
          </a:p>
        </p:txBody>
      </p:sp>
    </p:spTree>
    <p:extLst>
      <p:ext uri="{BB962C8B-B14F-4D97-AF65-F5344CB8AC3E}">
        <p14:creationId xmlns:p14="http://schemas.microsoft.com/office/powerpoint/2010/main" val="191467713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96A01222-22E2-E4AF-8449-2EB1AB3BC3D9}"/>
              </a:ext>
            </a:extLst>
          </p:cNvPr>
          <p:cNvSpPr>
            <a:spLocks noGrp="1"/>
          </p:cNvSpPr>
          <p:nvPr>
            <p:ph type="body" sz="quarter" idx="13"/>
          </p:nvPr>
        </p:nvSpPr>
        <p:spPr>
          <a:xfrm>
            <a:off x="530352" y="1353312"/>
            <a:ext cx="10186416" cy="4681728"/>
          </a:xfrm>
        </p:spPr>
        <p:txBody>
          <a:bodyPr vert="horz" wrap="square" lIns="0" tIns="0" rIns="0" bIns="0" rtlCol="0" anchor="t">
            <a:noAutofit/>
          </a:bodyPr>
          <a:lstStyle/>
          <a:p>
            <a:pPr marL="457200" indent="-457200">
              <a:lnSpc>
                <a:spcPct val="100000"/>
              </a:lnSpc>
              <a:spcAft>
                <a:spcPts val="800"/>
              </a:spcAft>
              <a:buFont typeface="Wingdings" panose="05000000000000000000" pitchFamily="2" charset="2"/>
              <a:buChar char="Ø"/>
            </a:pPr>
            <a:r>
              <a:rPr lang="en-US" b="0" dirty="0">
                <a:solidFill>
                  <a:srgbClr val="212B32"/>
                </a:solidFill>
                <a:latin typeface="Arial"/>
              </a:rPr>
              <a:t>Social media posts with pre-drafted copy linking cyber security to patient care</a:t>
            </a:r>
          </a:p>
          <a:p>
            <a:pPr marL="457200" indent="-457200">
              <a:lnSpc>
                <a:spcPct val="100000"/>
              </a:lnSpc>
              <a:spcAft>
                <a:spcPts val="800"/>
              </a:spcAft>
              <a:buFont typeface="Wingdings" panose="05000000000000000000" pitchFamily="2" charset="2"/>
              <a:buChar char="Ø"/>
            </a:pPr>
            <a:r>
              <a:rPr lang="en-US" b="0" dirty="0">
                <a:solidFill>
                  <a:srgbClr val="212B32"/>
                </a:solidFill>
                <a:latin typeface="Arial"/>
              </a:rPr>
              <a:t>Screensavers featuring key security messages</a:t>
            </a:r>
            <a:endParaRPr lang="en-US" sz="3200" b="0" dirty="0">
              <a:cs typeface="Arial"/>
            </a:endParaRPr>
          </a:p>
          <a:p>
            <a:pPr marL="457200" indent="-457200">
              <a:lnSpc>
                <a:spcPct val="100000"/>
              </a:lnSpc>
              <a:spcAft>
                <a:spcPts val="800"/>
              </a:spcAft>
              <a:buFont typeface="Wingdings" panose="05000000000000000000" pitchFamily="2" charset="2"/>
              <a:buChar char="Ø"/>
            </a:pPr>
            <a:r>
              <a:rPr lang="en-US" b="0" dirty="0">
                <a:solidFill>
                  <a:srgbClr val="212B32"/>
                </a:solidFill>
                <a:latin typeface="Arial"/>
              </a:rPr>
              <a:t>Email signatures with cyber security reminders</a:t>
            </a:r>
            <a:endParaRPr lang="en-US" sz="3200" b="0" dirty="0">
              <a:cs typeface="Arial"/>
            </a:endParaRPr>
          </a:p>
          <a:p>
            <a:pPr marL="457200" indent="-457200">
              <a:lnSpc>
                <a:spcPct val="100000"/>
              </a:lnSpc>
              <a:spcAft>
                <a:spcPts val="800"/>
              </a:spcAft>
              <a:buFont typeface="Wingdings" panose="05000000000000000000" pitchFamily="2" charset="2"/>
              <a:buChar char="Ø"/>
            </a:pPr>
            <a:r>
              <a:rPr lang="en-GB" b="0" dirty="0">
                <a:solidFill>
                  <a:srgbClr val="005EB8"/>
                </a:solidFill>
                <a:latin typeface="Arial"/>
                <a:cs typeface="Arial"/>
                <a:hlinkClick r:id="rId2">
                  <a:extLst>
                    <a:ext uri="{A12FA001-AC4F-418D-AE19-62706E023703}">
                      <ahyp:hlinkClr xmlns:ahyp="http://schemas.microsoft.com/office/drawing/2018/hyperlinkcolor" val="tx"/>
                    </a:ext>
                  </a:extLst>
                </a:hlinkClick>
              </a:rPr>
              <a:t>Download assets from the Cyber Security Awareness Month 2026 webpage </a:t>
            </a:r>
            <a:endParaRPr lang="en-US" sz="3200" b="0" dirty="0">
              <a:solidFill>
                <a:srgbClr val="FF0000"/>
              </a:solidFill>
              <a:highlight>
                <a:srgbClr val="FFFF00"/>
              </a:highlight>
              <a:cs typeface="Arial"/>
              <a:hlinkClick r:id="rId2">
                <a:extLst>
                  <a:ext uri="{A12FA001-AC4F-418D-AE19-62706E023703}">
                    <ahyp:hlinkClr xmlns:ahyp="http://schemas.microsoft.com/office/drawing/2018/hyperlinkcolor" val="tx"/>
                  </a:ext>
                </a:extLst>
              </a:hlinkClick>
            </a:endParaRPr>
          </a:p>
          <a:p>
            <a:pPr marL="457200" indent="-457200">
              <a:lnSpc>
                <a:spcPct val="100000"/>
              </a:lnSpc>
              <a:spcAft>
                <a:spcPts val="800"/>
              </a:spcAft>
              <a:buFont typeface="Wingdings" panose="05000000000000000000" pitchFamily="2" charset="2"/>
              <a:buChar char="Ø"/>
            </a:pPr>
            <a:r>
              <a:rPr lang="en-US" b="0" dirty="0">
                <a:solidFill>
                  <a:srgbClr val="005EB8"/>
                </a:solidFill>
                <a:latin typeface="Arial"/>
                <a:cs typeface="Arial"/>
                <a:hlinkClick r:id="rId2">
                  <a:extLst>
                    <a:ext uri="{A12FA001-AC4F-418D-AE19-62706E023703}">
                      <ahyp:hlinkClr xmlns:ahyp="http://schemas.microsoft.com/office/drawing/2018/hyperlinkcolor" val="tx"/>
                    </a:ext>
                  </a:extLst>
                </a:hlinkClick>
              </a:rPr>
              <a:t>The Cyber Sessions</a:t>
            </a:r>
            <a:r>
              <a:rPr lang="en-US" b="0" dirty="0">
                <a:solidFill>
                  <a:srgbClr val="212B32"/>
                </a:solidFill>
                <a:latin typeface="Arial"/>
                <a:cs typeface="Arial"/>
              </a:rPr>
              <a:t> - podcast series</a:t>
            </a:r>
            <a:endParaRPr lang="en-US" sz="2800" dirty="0"/>
          </a:p>
          <a:p>
            <a:pPr marL="457200" indent="-457200">
              <a:lnSpc>
                <a:spcPct val="100000"/>
              </a:lnSpc>
              <a:spcAft>
                <a:spcPts val="800"/>
              </a:spcAft>
              <a:buFont typeface="Wingdings" panose="05000000000000000000" pitchFamily="2" charset="2"/>
              <a:buChar char="Ø"/>
            </a:pPr>
            <a:r>
              <a:rPr lang="en-US" b="0" dirty="0">
                <a:solidFill>
                  <a:srgbClr val="212B32"/>
                </a:solidFill>
                <a:latin typeface="Arial"/>
              </a:rPr>
              <a:t>Pre and post-campaign surveys to measure impact and </a:t>
            </a:r>
            <a:r>
              <a:rPr lang="en-US" b="0" dirty="0" err="1">
                <a:solidFill>
                  <a:srgbClr val="212B32"/>
                </a:solidFill>
                <a:latin typeface="Arial"/>
              </a:rPr>
              <a:t>behaviour</a:t>
            </a:r>
            <a:r>
              <a:rPr lang="en-US" b="0" dirty="0">
                <a:solidFill>
                  <a:srgbClr val="212B32"/>
                </a:solidFill>
                <a:latin typeface="Arial"/>
              </a:rPr>
              <a:t> change</a:t>
            </a:r>
            <a:endParaRPr lang="en-US" sz="3200" b="0" dirty="0">
              <a:cs typeface="Arial"/>
            </a:endParaRPr>
          </a:p>
          <a:p>
            <a:pPr marL="457200" indent="-457200">
              <a:lnSpc>
                <a:spcPct val="100000"/>
              </a:lnSpc>
              <a:spcAft>
                <a:spcPts val="800"/>
              </a:spcAft>
              <a:buFont typeface="Wingdings" panose="05000000000000000000" pitchFamily="2" charset="2"/>
              <a:buChar char="Ø"/>
            </a:pPr>
            <a:endParaRPr lang="en-US" sz="2800" b="0" dirty="0">
              <a:cs typeface="Arial"/>
            </a:endParaRPr>
          </a:p>
          <a:p>
            <a:pPr marL="457200" indent="-457200">
              <a:lnSpc>
                <a:spcPct val="100000"/>
              </a:lnSpc>
              <a:spcAft>
                <a:spcPts val="800"/>
              </a:spcAft>
              <a:buFont typeface="Wingdings" panose="05000000000000000000" pitchFamily="2" charset="2"/>
              <a:buChar char="Ø"/>
            </a:pPr>
            <a:endParaRPr lang="en-US" sz="2800" b="0" dirty="0">
              <a:cs typeface="Arial"/>
            </a:endParaRPr>
          </a:p>
          <a:p>
            <a:pPr marL="457200" indent="-457200">
              <a:lnSpc>
                <a:spcPct val="100000"/>
              </a:lnSpc>
              <a:spcAft>
                <a:spcPts val="800"/>
              </a:spcAft>
              <a:buFont typeface="Wingdings" panose="05000000000000000000" pitchFamily="2" charset="2"/>
              <a:buChar char="Ø"/>
            </a:pPr>
            <a:endParaRPr lang="en-US" sz="2800" b="0" dirty="0">
              <a:cs typeface="Arial"/>
            </a:endParaRPr>
          </a:p>
          <a:p>
            <a:pPr>
              <a:spcAft>
                <a:spcPts val="800"/>
              </a:spcAft>
            </a:pPr>
            <a:endParaRPr lang="en-US" sz="2000" dirty="0">
              <a:cs typeface="Arial"/>
            </a:endParaRPr>
          </a:p>
          <a:p>
            <a:pPr>
              <a:spcAft>
                <a:spcPts val="800"/>
              </a:spcAft>
            </a:pPr>
            <a:endParaRPr lang="en-US" sz="2000" dirty="0">
              <a:cs typeface="Arial"/>
            </a:endParaRPr>
          </a:p>
        </p:txBody>
      </p:sp>
      <p:sp>
        <p:nvSpPr>
          <p:cNvPr id="10" name="Title 9">
            <a:extLst>
              <a:ext uri="{FF2B5EF4-FFF2-40B4-BE49-F238E27FC236}">
                <a16:creationId xmlns:a16="http://schemas.microsoft.com/office/drawing/2014/main" id="{2A5E7F4E-B524-0995-1B3F-1E707EC1B5E3}"/>
              </a:ext>
            </a:extLst>
          </p:cNvPr>
          <p:cNvSpPr>
            <a:spLocks noGrp="1"/>
          </p:cNvSpPr>
          <p:nvPr>
            <p:ph type="title"/>
          </p:nvPr>
        </p:nvSpPr>
        <p:spPr>
          <a:xfrm>
            <a:off x="502920" y="384048"/>
            <a:ext cx="10972800" cy="658368"/>
          </a:xfrm>
        </p:spPr>
        <p:txBody>
          <a:bodyPr wrap="square" lIns="0" tIns="0" rIns="0" bIns="0" anchor="ctr"/>
          <a:lstStyle/>
          <a:p>
            <a:pPr algn="l"/>
            <a:r>
              <a:rPr lang="en-US" sz="3500" b="1">
                <a:solidFill>
                  <a:srgbClr val="005EB8"/>
                </a:solidFill>
                <a:latin typeface="Arial"/>
              </a:rPr>
              <a:t>Campaign materials for Cyber Awareness Month</a:t>
            </a:r>
          </a:p>
        </p:txBody>
      </p:sp>
    </p:spTree>
    <p:extLst>
      <p:ext uri="{BB962C8B-B14F-4D97-AF65-F5344CB8AC3E}">
        <p14:creationId xmlns:p14="http://schemas.microsoft.com/office/powerpoint/2010/main" val="46059468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F201917C-B51C-0F9D-F8C7-C6144ADE5777}"/>
              </a:ext>
            </a:extLst>
          </p:cNvPr>
          <p:cNvSpPr>
            <a:spLocks noGrp="1"/>
          </p:cNvSpPr>
          <p:nvPr>
            <p:ph type="body" sz="quarter" idx="13"/>
          </p:nvPr>
        </p:nvSpPr>
        <p:spPr>
          <a:xfrm>
            <a:off x="4310428" y="2185014"/>
            <a:ext cx="3564000" cy="1468698"/>
          </a:xfrm>
          <a:solidFill>
            <a:srgbClr val="FFFFFF"/>
          </a:solidFill>
          <a:ln>
            <a:noFill/>
          </a:ln>
        </p:spPr>
        <p:txBody>
          <a:bodyPr wrap="square" lIns="73152" tIns="54864" rIns="54864" bIns="36576"/>
          <a:lstStyle/>
          <a:p>
            <a:r>
              <a:rPr lang="en-US" sz="1600" b="0">
                <a:solidFill>
                  <a:srgbClr val="212B32"/>
                </a:solidFill>
                <a:latin typeface="Arial"/>
              </a:rPr>
              <a:t>Support Cyber Awareness Month 2026 by using the ready-made posts and assets in this toolkit.</a:t>
            </a:r>
          </a:p>
          <a:p>
            <a:endParaRPr lang="en-GB" sz="2000" dirty="0"/>
          </a:p>
        </p:txBody>
      </p:sp>
      <p:sp>
        <p:nvSpPr>
          <p:cNvPr id="28" name="Text Placeholder 27">
            <a:extLst>
              <a:ext uri="{FF2B5EF4-FFF2-40B4-BE49-F238E27FC236}">
                <a16:creationId xmlns:a16="http://schemas.microsoft.com/office/drawing/2014/main" id="{B3D79BA2-7476-773A-FDCB-F33A739D3D15}"/>
              </a:ext>
            </a:extLst>
          </p:cNvPr>
          <p:cNvSpPr>
            <a:spLocks noGrp="1"/>
          </p:cNvSpPr>
          <p:nvPr>
            <p:ph type="body" sz="quarter" idx="14"/>
          </p:nvPr>
        </p:nvSpPr>
        <p:spPr>
          <a:xfrm>
            <a:off x="8264591" y="2186047"/>
            <a:ext cx="3564000" cy="3835357"/>
          </a:xfrm>
          <a:solidFill>
            <a:srgbClr val="FFFFFF"/>
          </a:solidFill>
          <a:ln>
            <a:noFill/>
          </a:ln>
        </p:spPr>
        <p:txBody>
          <a:bodyPr wrap="square" lIns="73152" tIns="54864" rIns="54864" bIns="36576"/>
          <a:lstStyle/>
          <a:p>
            <a:pPr marL="285750" indent="-285750">
              <a:spcAft>
                <a:spcPts val="600"/>
              </a:spcAft>
              <a:buClr>
                <a:srgbClr val="005EB8"/>
              </a:buClr>
              <a:buFont typeface="Arial" panose="020B0604020202020204" pitchFamily="34" charset="0"/>
              <a:buChar char="•"/>
            </a:pPr>
            <a:r>
              <a:rPr lang="en-US" sz="1600" b="0">
                <a:solidFill>
                  <a:srgbClr val="212B32"/>
                </a:solidFill>
                <a:latin typeface="Arial"/>
              </a:rPr>
              <a:t>Follow </a:t>
            </a:r>
            <a:r>
              <a:rPr lang="en-US" sz="1600" b="0">
                <a:solidFill>
                  <a:srgbClr val="005EB8"/>
                </a:solidFill>
                <a:latin typeface="Arial"/>
                <a:hlinkClick r:id="rId2"/>
              </a:rPr>
              <a:t>@</a:t>
            </a:r>
            <a:r>
              <a:rPr lang="en-GB" sz="1600" b="0">
                <a:solidFill>
                  <a:srgbClr val="005EB8"/>
                </a:solidFill>
                <a:latin typeface="Arial"/>
                <a:hlinkClick r:id="rId2"/>
              </a:rPr>
              <a:t>NHS Transformation Directorate </a:t>
            </a:r>
            <a:r>
              <a:rPr lang="en-GB" sz="1600" b="0">
                <a:solidFill>
                  <a:srgbClr val="212B32"/>
                </a:solidFill>
                <a:latin typeface="Arial"/>
              </a:rPr>
              <a:t>on LinkedIn and re-share our posts</a:t>
            </a:r>
          </a:p>
          <a:p>
            <a:pPr marL="285750" indent="-285750">
              <a:spcAft>
                <a:spcPts val="600"/>
              </a:spcAft>
              <a:buClr>
                <a:srgbClr val="005EB8"/>
              </a:buClr>
              <a:buFont typeface="Arial" panose="020B0604020202020204" pitchFamily="34" charset="0"/>
              <a:buChar char="•"/>
            </a:pPr>
            <a:r>
              <a:rPr lang="en-GB" sz="1600" b="0">
                <a:solidFill>
                  <a:srgbClr val="212B32"/>
                </a:solidFill>
                <a:latin typeface="Arial"/>
              </a:rPr>
              <a:t>Run your own ‘Keep I.T. Confidential’ campaign using the toolkit available</a:t>
            </a:r>
          </a:p>
          <a:p>
            <a:pPr marL="285750" indent="-285750">
              <a:spcAft>
                <a:spcPts val="600"/>
              </a:spcAft>
              <a:buClr>
                <a:srgbClr val="005EB8"/>
              </a:buClr>
              <a:buFont typeface="Arial" panose="020B0604020202020204" pitchFamily="34" charset="0"/>
              <a:buChar char="•"/>
            </a:pPr>
            <a:r>
              <a:rPr lang="en-GB" sz="1600" b="0">
                <a:solidFill>
                  <a:srgbClr val="212B32"/>
                </a:solidFill>
                <a:latin typeface="Arial"/>
              </a:rPr>
              <a:t>https://digital.nhs.uk/cyber-and-data-security/campaigns/run-your-own-cyber-security-campaign</a:t>
            </a:r>
          </a:p>
          <a:p>
            <a:pPr marL="285750" indent="-285750">
              <a:spcAft>
                <a:spcPts val="600"/>
              </a:spcAft>
              <a:buClr>
                <a:srgbClr val="005EB8"/>
              </a:buClr>
              <a:buFont typeface="Arial" panose="020B0604020202020204" pitchFamily="34" charset="0"/>
              <a:buChar char="•"/>
            </a:pPr>
            <a:endParaRPr lang="en-US" sz="2000"/>
          </a:p>
          <a:p>
            <a:endParaRPr lang="en-GB"/>
          </a:p>
        </p:txBody>
      </p:sp>
      <p:sp>
        <p:nvSpPr>
          <p:cNvPr id="26" name="Title 25">
            <a:extLst>
              <a:ext uri="{FF2B5EF4-FFF2-40B4-BE49-F238E27FC236}">
                <a16:creationId xmlns:a16="http://schemas.microsoft.com/office/drawing/2014/main" id="{0B56785B-1B33-CE26-A06D-F7D1707E635B}"/>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Calls to action and timeline</a:t>
            </a:r>
          </a:p>
        </p:txBody>
      </p:sp>
      <p:sp>
        <p:nvSpPr>
          <p:cNvPr id="31" name="Text Placeholder 30">
            <a:extLst>
              <a:ext uri="{FF2B5EF4-FFF2-40B4-BE49-F238E27FC236}">
                <a16:creationId xmlns:a16="http://schemas.microsoft.com/office/drawing/2014/main" id="{538BC0A6-D3C0-926C-3FA4-AC670B410FF5}"/>
              </a:ext>
            </a:extLst>
          </p:cNvPr>
          <p:cNvSpPr>
            <a:spLocks noGrp="1"/>
          </p:cNvSpPr>
          <p:nvPr>
            <p:ph type="body" sz="quarter" idx="19"/>
          </p:nvPr>
        </p:nvSpPr>
        <p:spPr>
          <a:xfrm>
            <a:off x="4418428" y="1512934"/>
            <a:ext cx="3348000" cy="684000"/>
          </a:xfrm>
        </p:spPr>
        <p:txBody>
          <a:bodyPr wrap="square" lIns="0" tIns="0" rIns="0" bIns="0"/>
          <a:lstStyle/>
          <a:p>
            <a:r>
              <a:rPr lang="en-GB" sz="2000" b="1">
                <a:solidFill>
                  <a:srgbClr val="005EB8"/>
                </a:solidFill>
                <a:latin typeface="Arial"/>
              </a:rPr>
              <a:t>Primary call to action</a:t>
            </a:r>
          </a:p>
        </p:txBody>
      </p:sp>
      <p:sp>
        <p:nvSpPr>
          <p:cNvPr id="32" name="Text Placeholder 31">
            <a:extLst>
              <a:ext uri="{FF2B5EF4-FFF2-40B4-BE49-F238E27FC236}">
                <a16:creationId xmlns:a16="http://schemas.microsoft.com/office/drawing/2014/main" id="{D867F6C0-76BD-ADE0-E213-F0B44AC18FB5}"/>
              </a:ext>
            </a:extLst>
          </p:cNvPr>
          <p:cNvSpPr>
            <a:spLocks noGrp="1"/>
          </p:cNvSpPr>
          <p:nvPr>
            <p:ph type="body" sz="quarter" idx="20"/>
          </p:nvPr>
        </p:nvSpPr>
        <p:spPr>
          <a:xfrm>
            <a:off x="8372591" y="1514319"/>
            <a:ext cx="3348000" cy="684000"/>
          </a:xfrm>
        </p:spPr>
        <p:txBody>
          <a:bodyPr wrap="square" lIns="0" tIns="0" rIns="0" bIns="0"/>
          <a:lstStyle/>
          <a:p>
            <a:r>
              <a:rPr lang="en-GB" sz="2000" b="1">
                <a:solidFill>
                  <a:srgbClr val="005EB8"/>
                </a:solidFill>
                <a:latin typeface="Arial"/>
              </a:rPr>
              <a:t>Secondary actions</a:t>
            </a:r>
          </a:p>
        </p:txBody>
      </p:sp>
      <p:sp>
        <p:nvSpPr>
          <p:cNvPr id="2" name="TextBox 1">
            <a:extLst>
              <a:ext uri="{FF2B5EF4-FFF2-40B4-BE49-F238E27FC236}">
                <a16:creationId xmlns:a16="http://schemas.microsoft.com/office/drawing/2014/main" id="{F6430BFC-4F37-3256-615E-9D5CBBBE9515}"/>
              </a:ext>
            </a:extLst>
          </p:cNvPr>
          <p:cNvSpPr txBox="1"/>
          <p:nvPr/>
        </p:nvSpPr>
        <p:spPr>
          <a:xfrm>
            <a:off x="804805" y="1364575"/>
            <a:ext cx="3370254" cy="553998"/>
          </a:xfrm>
          <a:prstGeom prst="rect">
            <a:avLst/>
          </a:prstGeom>
          <a:noFill/>
        </p:spPr>
        <p:txBody>
          <a:bodyPr wrap="square" lIns="0" tIns="0" rIns="0" bIns="0" rtlCol="0" anchor="t">
            <a:spAutoFit/>
          </a:bodyPr>
          <a:lstStyle/>
          <a:p>
            <a:r>
              <a:rPr lang="en-US" sz="1800" b="1">
                <a:solidFill>
                  <a:srgbClr val="212B32"/>
                </a:solidFill>
                <a:latin typeface="Arial"/>
                <a:cs typeface="Arial"/>
              </a:rPr>
              <a:t>1 October</a:t>
            </a:r>
          </a:p>
          <a:p>
            <a:r>
              <a:rPr lang="en-GB" sz="1800">
                <a:solidFill>
                  <a:srgbClr val="212B32"/>
                </a:solidFill>
                <a:latin typeface="Arial"/>
                <a:cs typeface="Arial"/>
              </a:rPr>
              <a:t>Campaign launch</a:t>
            </a:r>
            <a:endParaRPr lang="en-US" sz="2400">
              <a:solidFill>
                <a:schemeClr val="accent6"/>
              </a:solidFill>
              <a:cs typeface="Arial"/>
            </a:endParaRPr>
          </a:p>
        </p:txBody>
      </p:sp>
      <p:sp>
        <p:nvSpPr>
          <p:cNvPr id="3" name="TextBox 2">
            <a:extLst>
              <a:ext uri="{FF2B5EF4-FFF2-40B4-BE49-F238E27FC236}">
                <a16:creationId xmlns:a16="http://schemas.microsoft.com/office/drawing/2014/main" id="{7B7E054E-389A-2E93-44B8-5F21F648092E}"/>
              </a:ext>
            </a:extLst>
          </p:cNvPr>
          <p:cNvSpPr txBox="1"/>
          <p:nvPr/>
        </p:nvSpPr>
        <p:spPr>
          <a:xfrm>
            <a:off x="807274" y="2453383"/>
            <a:ext cx="2936436" cy="553998"/>
          </a:xfrm>
          <a:prstGeom prst="rect">
            <a:avLst/>
          </a:prstGeom>
          <a:noFill/>
        </p:spPr>
        <p:txBody>
          <a:bodyPr wrap="square" lIns="0" tIns="0" rIns="0" bIns="0" rtlCol="0" anchor="t">
            <a:spAutoFit/>
          </a:bodyPr>
          <a:lstStyle/>
          <a:p>
            <a:r>
              <a:rPr lang="en-GB" sz="1800" b="1">
                <a:solidFill>
                  <a:srgbClr val="212B32"/>
                </a:solidFill>
                <a:latin typeface="Arial"/>
                <a:cs typeface="Arial"/>
              </a:rPr>
              <a:t>13 October </a:t>
            </a:r>
            <a:r>
              <a:rPr lang="en-GB" sz="1800">
                <a:solidFill>
                  <a:srgbClr val="212B32"/>
                </a:solidFill>
                <a:latin typeface="Arial"/>
                <a:cs typeface="Arial"/>
              </a:rPr>
              <a:t> </a:t>
            </a:r>
          </a:p>
          <a:p>
            <a:r>
              <a:rPr lang="en-GB" sz="1800">
                <a:solidFill>
                  <a:srgbClr val="212B32"/>
                </a:solidFill>
                <a:latin typeface="Arial"/>
                <a:cs typeface="Arial"/>
              </a:rPr>
              <a:t>Specific behaviours focus</a:t>
            </a:r>
            <a:endParaRPr lang="en-US" sz="2400" b="1">
              <a:solidFill>
                <a:schemeClr val="accent6"/>
              </a:solidFill>
              <a:cs typeface="Arial" panose="020B0604020202020204" pitchFamily="34" charset="0"/>
            </a:endParaRPr>
          </a:p>
        </p:txBody>
      </p:sp>
      <p:sp>
        <p:nvSpPr>
          <p:cNvPr id="4" name="TextBox 3">
            <a:extLst>
              <a:ext uri="{FF2B5EF4-FFF2-40B4-BE49-F238E27FC236}">
                <a16:creationId xmlns:a16="http://schemas.microsoft.com/office/drawing/2014/main" id="{A907A395-108A-2BDB-BE38-307E68B06C36}"/>
              </a:ext>
            </a:extLst>
          </p:cNvPr>
          <p:cNvSpPr txBox="1"/>
          <p:nvPr/>
        </p:nvSpPr>
        <p:spPr>
          <a:xfrm>
            <a:off x="820230" y="3883485"/>
            <a:ext cx="2992035" cy="553998"/>
          </a:xfrm>
          <a:prstGeom prst="rect">
            <a:avLst/>
          </a:prstGeom>
          <a:noFill/>
        </p:spPr>
        <p:txBody>
          <a:bodyPr wrap="square" lIns="0" tIns="0" rIns="0" bIns="0" rtlCol="0" anchor="t">
            <a:spAutoFit/>
          </a:bodyPr>
          <a:lstStyle/>
          <a:p>
            <a:r>
              <a:rPr lang="en-US" sz="1800" b="1">
                <a:solidFill>
                  <a:srgbClr val="212B32"/>
                </a:solidFill>
                <a:latin typeface="Arial"/>
                <a:cs typeface="Arial"/>
              </a:rPr>
              <a:t>20 October</a:t>
            </a:r>
          </a:p>
          <a:p>
            <a:r>
              <a:rPr lang="en-GB" sz="1800">
                <a:solidFill>
                  <a:srgbClr val="212B32"/>
                </a:solidFill>
                <a:latin typeface="Arial"/>
                <a:cs typeface="Arial"/>
              </a:rPr>
              <a:t>Physical security emphasis</a:t>
            </a:r>
          </a:p>
        </p:txBody>
      </p:sp>
      <p:sp>
        <p:nvSpPr>
          <p:cNvPr id="5" name="Rectangle 4">
            <a:extLst>
              <a:ext uri="{FF2B5EF4-FFF2-40B4-BE49-F238E27FC236}">
                <a16:creationId xmlns:a16="http://schemas.microsoft.com/office/drawing/2014/main" id="{07C9CEC8-1E33-7963-6601-D301A2ABF51D}"/>
              </a:ext>
            </a:extLst>
          </p:cNvPr>
          <p:cNvSpPr/>
          <p:nvPr/>
        </p:nvSpPr>
        <p:spPr>
          <a:xfrm>
            <a:off x="452935" y="1360806"/>
            <a:ext cx="83171" cy="4570211"/>
          </a:xfrm>
          <a:prstGeom prst="rect">
            <a:avLst/>
          </a:prstGeom>
          <a:solidFill>
            <a:srgbClr val="005EB8"/>
          </a:solidFill>
          <a:ln>
            <a:solidFill>
              <a:srgbClr val="005E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377CFFB2-2219-70F2-1208-6E65E79D330D}"/>
              </a:ext>
            </a:extLst>
          </p:cNvPr>
          <p:cNvSpPr/>
          <p:nvPr/>
        </p:nvSpPr>
        <p:spPr>
          <a:xfrm>
            <a:off x="294521" y="1512629"/>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AA319117-E997-5B94-3B85-F051D5A9D086}"/>
              </a:ext>
            </a:extLst>
          </p:cNvPr>
          <p:cNvSpPr/>
          <p:nvPr/>
        </p:nvSpPr>
        <p:spPr>
          <a:xfrm>
            <a:off x="294521" y="2516409"/>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F2436205-A82E-275C-23AB-51B6CD72A852}"/>
              </a:ext>
            </a:extLst>
          </p:cNvPr>
          <p:cNvSpPr/>
          <p:nvPr/>
        </p:nvSpPr>
        <p:spPr>
          <a:xfrm>
            <a:off x="294521" y="3875410"/>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36D8E862-9055-C7BF-7219-DB4880558B91}"/>
              </a:ext>
            </a:extLst>
          </p:cNvPr>
          <p:cNvSpPr/>
          <p:nvPr/>
        </p:nvSpPr>
        <p:spPr>
          <a:xfrm>
            <a:off x="432526" y="1650635"/>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76369126-7F32-E977-1206-D1DDD721F9DB}"/>
              </a:ext>
            </a:extLst>
          </p:cNvPr>
          <p:cNvSpPr/>
          <p:nvPr/>
        </p:nvSpPr>
        <p:spPr>
          <a:xfrm>
            <a:off x="430657" y="4022940"/>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1567B6B3-141D-A375-5605-762B7CB2052B}"/>
              </a:ext>
            </a:extLst>
          </p:cNvPr>
          <p:cNvSpPr/>
          <p:nvPr/>
        </p:nvSpPr>
        <p:spPr>
          <a:xfrm>
            <a:off x="432820" y="2654414"/>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819551BE-A755-C073-1BF9-7496939BC8D1}"/>
              </a:ext>
            </a:extLst>
          </p:cNvPr>
          <p:cNvSpPr/>
          <p:nvPr/>
        </p:nvSpPr>
        <p:spPr>
          <a:xfrm>
            <a:off x="291772" y="5270952"/>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D6B9607-EABF-59FF-2230-D56190DAC24D}"/>
              </a:ext>
            </a:extLst>
          </p:cNvPr>
          <p:cNvSpPr txBox="1"/>
          <p:nvPr/>
        </p:nvSpPr>
        <p:spPr>
          <a:xfrm>
            <a:off x="800785" y="5190407"/>
            <a:ext cx="3370255" cy="553998"/>
          </a:xfrm>
          <a:prstGeom prst="rect">
            <a:avLst/>
          </a:prstGeom>
          <a:noFill/>
        </p:spPr>
        <p:txBody>
          <a:bodyPr wrap="square" lIns="0" tIns="0" rIns="0" bIns="0" rtlCol="0" anchor="t">
            <a:spAutoFit/>
          </a:bodyPr>
          <a:lstStyle/>
          <a:p>
            <a:r>
              <a:rPr lang="en-US" sz="1800" b="1">
                <a:solidFill>
                  <a:srgbClr val="212B32"/>
                </a:solidFill>
                <a:latin typeface="Arial"/>
                <a:cs typeface="Arial"/>
              </a:rPr>
              <a:t>27 October</a:t>
            </a:r>
            <a:endParaRPr lang="en-US" sz="2400" dirty="0">
              <a:cs typeface="Arial"/>
            </a:endParaRPr>
          </a:p>
          <a:p>
            <a:r>
              <a:rPr lang="en-US" sz="1800">
                <a:solidFill>
                  <a:srgbClr val="212B32"/>
                </a:solidFill>
                <a:latin typeface="Arial"/>
                <a:cs typeface="Arial"/>
              </a:rPr>
              <a:t>Reinforcement &amp; learning</a:t>
            </a:r>
          </a:p>
        </p:txBody>
      </p:sp>
      <p:sp>
        <p:nvSpPr>
          <p:cNvPr id="15" name="Oval 14">
            <a:extLst>
              <a:ext uri="{FF2B5EF4-FFF2-40B4-BE49-F238E27FC236}">
                <a16:creationId xmlns:a16="http://schemas.microsoft.com/office/drawing/2014/main" id="{50955475-5F95-DD70-E549-485D9007C032}"/>
              </a:ext>
            </a:extLst>
          </p:cNvPr>
          <p:cNvSpPr/>
          <p:nvPr/>
        </p:nvSpPr>
        <p:spPr>
          <a:xfrm>
            <a:off x="432525" y="5412747"/>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28" descr="A stethoscope and a computer mouse&#10;&#10;AI-generated content may be incorrect.">
            <a:extLst>
              <a:ext uri="{FF2B5EF4-FFF2-40B4-BE49-F238E27FC236}">
                <a16:creationId xmlns:a16="http://schemas.microsoft.com/office/drawing/2014/main" id="{27DB9090-9ECA-31C7-1941-7BA2B7435A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0428" y="3797199"/>
            <a:ext cx="3558019" cy="2224206"/>
          </a:xfrm>
          <a:prstGeom prst="rect">
            <a:avLst/>
          </a:prstGeom>
          <a:ln>
            <a:noFill/>
          </a:ln>
          <a:effectLst>
            <a:outerShdw blurRad="292100" dist="139700" dir="2700000" algn="tl" rotWithShape="0">
              <a:srgbClr val="333333">
                <a:alpha val="65000"/>
              </a:srgbClr>
            </a:outerShdw>
          </a:effectLst>
        </p:spPr>
      </p:pic>
      <p:sp>
        <p:nvSpPr>
          <p:cNvPr id="33" name="Rectangle 32"/>
          <p:cNvSpPr/>
          <p:nvPr/>
        </p:nvSpPr>
        <p:spPr>
          <a:xfrm>
            <a:off x="4096512" y="1344168"/>
            <a:ext cx="16459" cy="475488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Rectangle 33"/>
          <p:cNvSpPr/>
          <p:nvPr/>
        </p:nvSpPr>
        <p:spPr>
          <a:xfrm>
            <a:off x="8065008" y="1344168"/>
            <a:ext cx="16459" cy="4754880"/>
          </a:xfrm>
          <a:prstGeom prst="rect">
            <a:avLst/>
          </a:prstGeom>
          <a:solidFill>
            <a:srgbClr val="D8DDE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5" name="Rectangle 34"/>
          <p:cNvSpPr/>
          <p:nvPr/>
        </p:nvSpPr>
        <p:spPr>
          <a:xfrm>
            <a:off x="4306824" y="1307592"/>
            <a:ext cx="3566160" cy="50292"/>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6" name="Rectangle 35"/>
          <p:cNvSpPr/>
          <p:nvPr/>
        </p:nvSpPr>
        <p:spPr>
          <a:xfrm>
            <a:off x="8266175" y="1307592"/>
            <a:ext cx="3566160" cy="50292"/>
          </a:xfrm>
          <a:prstGeom prst="rect">
            <a:avLst/>
          </a:prstGeom>
          <a:solidFill>
            <a:srgbClr val="005E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548394181"/>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3F3FF-9F95-BF30-36CC-5344CEC1CE77}"/>
              </a:ext>
            </a:extLst>
          </p:cNvPr>
          <p:cNvSpPr>
            <a:spLocks noGrp="1"/>
          </p:cNvSpPr>
          <p:nvPr>
            <p:ph type="title" idx="4294967295"/>
          </p:nvPr>
        </p:nvSpPr>
        <p:spPr>
          <a:xfrm>
            <a:off x="502920" y="384048"/>
            <a:ext cx="10972800" cy="658368"/>
          </a:xfrm>
        </p:spPr>
        <p:txBody>
          <a:bodyPr wrap="square" lIns="0" tIns="0" rIns="0" bIns="0" anchor="ctr">
            <a:normAutofit/>
          </a:bodyPr>
          <a:lstStyle/>
          <a:p>
            <a:pPr algn="l"/>
            <a:r>
              <a:rPr lang="en-GB" sz="3500" b="1" dirty="0">
                <a:solidFill>
                  <a:srgbClr val="005EB8"/>
                </a:solidFill>
                <a:latin typeface="Arial"/>
              </a:rPr>
              <a:t>Implementation guide</a:t>
            </a:r>
          </a:p>
        </p:txBody>
      </p:sp>
      <p:sp>
        <p:nvSpPr>
          <p:cNvPr id="10" name="TextBox 9">
            <a:extLst>
              <a:ext uri="{FF2B5EF4-FFF2-40B4-BE49-F238E27FC236}">
                <a16:creationId xmlns:a16="http://schemas.microsoft.com/office/drawing/2014/main" id="{58A2F77A-9039-02CC-84D6-91A173F384EB}"/>
              </a:ext>
            </a:extLst>
          </p:cNvPr>
          <p:cNvSpPr txBox="1"/>
          <p:nvPr/>
        </p:nvSpPr>
        <p:spPr>
          <a:xfrm>
            <a:off x="502920" y="1234440"/>
            <a:ext cx="5806440" cy="4983480"/>
          </a:xfrm>
          <a:prstGeom prst="rect">
            <a:avLst/>
          </a:prstGeom>
          <a:noFill/>
        </p:spPr>
        <p:txBody>
          <a:bodyPr wrap="square" lIns="0" tIns="0" rIns="0" bIns="0" anchor="t">
            <a:spAutoFit/>
          </a:bodyPr>
          <a:lstStyle/>
          <a:p>
            <a:r>
              <a:rPr lang="en-US" sz="1600" b="1" dirty="0">
                <a:solidFill>
                  <a:srgbClr val="212B32"/>
                </a:solidFill>
                <a:latin typeface="Arial"/>
              </a:rPr>
              <a:t>Week 1: Launch and awareness </a:t>
            </a:r>
          </a:p>
          <a:p>
            <a:pPr marL="342900" indent="-342900">
              <a:buClr>
                <a:srgbClr val="005EB8"/>
              </a:buClr>
              <a:buFont typeface="Arial" panose="020B0604020202020204" pitchFamily="34" charset="0"/>
              <a:buChar char="•"/>
            </a:pPr>
            <a:r>
              <a:rPr lang="en-US" sz="1600" b="0" dirty="0">
                <a:solidFill>
                  <a:srgbClr val="212B32"/>
                </a:solidFill>
                <a:latin typeface="Arial"/>
              </a:rPr>
              <a:t>Launch social media campaign with key messages</a:t>
            </a:r>
            <a:endParaRPr lang="en-US" dirty="0">
              <a:cs typeface="Arial"/>
            </a:endParaRPr>
          </a:p>
          <a:p>
            <a:pPr marL="342900" indent="-342900">
              <a:buClr>
                <a:srgbClr val="005EB8"/>
              </a:buClr>
              <a:buFont typeface="Arial" panose="020B0604020202020204" pitchFamily="34" charset="0"/>
              <a:buChar char="•"/>
            </a:pPr>
            <a:r>
              <a:rPr lang="en-US" sz="1600" b="0" dirty="0">
                <a:solidFill>
                  <a:srgbClr val="212B32"/>
                </a:solidFill>
                <a:latin typeface="Arial"/>
              </a:rPr>
              <a:t>Share animated content on intranet</a:t>
            </a:r>
          </a:p>
          <a:p>
            <a:pPr marL="342900" indent="-342900">
              <a:buClr>
                <a:srgbClr val="005EB8"/>
              </a:buClr>
              <a:buFont typeface="Arial" panose="020B0604020202020204" pitchFamily="34" charset="0"/>
              <a:buChar char="•"/>
            </a:pPr>
            <a:r>
              <a:rPr lang="en-US" sz="1600" b="0" dirty="0">
                <a:solidFill>
                  <a:srgbClr val="212B32"/>
                </a:solidFill>
                <a:latin typeface="Arial"/>
              </a:rPr>
              <a:t>Encourage leadership support </a:t>
            </a:r>
            <a:endParaRPr lang="en-US" dirty="0">
              <a:cs typeface="Arial"/>
            </a:endParaRPr>
          </a:p>
          <a:p>
            <a:endParaRPr lang="en-US" dirty="0"/>
          </a:p>
          <a:p>
            <a:r>
              <a:rPr lang="en-US" sz="1600" b="1" dirty="0">
                <a:solidFill>
                  <a:srgbClr val="212B32"/>
                </a:solidFill>
                <a:latin typeface="Arial"/>
              </a:rPr>
              <a:t>Week 2: Focus on specific </a:t>
            </a:r>
            <a:r>
              <a:rPr lang="en-US" sz="1600" b="1" dirty="0" err="1">
                <a:solidFill>
                  <a:srgbClr val="212B32"/>
                </a:solidFill>
                <a:latin typeface="Arial"/>
              </a:rPr>
              <a:t>behaviours</a:t>
            </a:r>
            <a:endParaRPr lang="en-US" b="1" dirty="0">
              <a:cs typeface="Arial"/>
            </a:endParaRPr>
          </a:p>
          <a:p>
            <a:pPr marL="342900" indent="-342900">
              <a:buClr>
                <a:srgbClr val="005EB8"/>
              </a:buClr>
              <a:buFont typeface="Arial" panose="020B0604020202020204" pitchFamily="34" charset="0"/>
              <a:buChar char="•"/>
            </a:pPr>
            <a:r>
              <a:rPr lang="en-US" sz="1600" b="0" dirty="0">
                <a:solidFill>
                  <a:srgbClr val="212B32"/>
                </a:solidFill>
                <a:latin typeface="Arial"/>
              </a:rPr>
              <a:t>Focus on password security and phishing awareness</a:t>
            </a:r>
            <a:endParaRPr lang="en-US" dirty="0">
              <a:cs typeface="Arial"/>
            </a:endParaRPr>
          </a:p>
          <a:p>
            <a:pPr marL="342900" indent="-342900">
              <a:buClr>
                <a:srgbClr val="005EB8"/>
              </a:buClr>
              <a:buFont typeface="Arial" panose="020B0604020202020204" pitchFamily="34" charset="0"/>
              <a:buChar char="•"/>
            </a:pPr>
            <a:r>
              <a:rPr lang="en-US" sz="1600" b="0" dirty="0">
                <a:solidFill>
                  <a:srgbClr val="212B32"/>
                </a:solidFill>
                <a:latin typeface="Arial"/>
              </a:rPr>
              <a:t>Reinforce screen-locking </a:t>
            </a:r>
            <a:r>
              <a:rPr lang="en-US" sz="1600" b="0" dirty="0" err="1">
                <a:solidFill>
                  <a:srgbClr val="212B32"/>
                </a:solidFill>
                <a:latin typeface="Arial"/>
              </a:rPr>
              <a:t>behaviours</a:t>
            </a:r>
            <a:endParaRPr lang="en-US" dirty="0"/>
          </a:p>
          <a:p>
            <a:pPr marL="342900" indent="-342900">
              <a:buClr>
                <a:srgbClr val="005EB8"/>
              </a:buClr>
              <a:buFont typeface="Arial" panose="020B0604020202020204" pitchFamily="34" charset="0"/>
              <a:buChar char="•"/>
            </a:pPr>
            <a:r>
              <a:rPr lang="en-US" sz="1600" b="0" dirty="0">
                <a:solidFill>
                  <a:srgbClr val="212B32"/>
                </a:solidFill>
                <a:latin typeface="Arial"/>
              </a:rPr>
              <a:t>Share content through internal channels</a:t>
            </a:r>
          </a:p>
          <a:p>
            <a:endParaRPr lang="en-US" dirty="0"/>
          </a:p>
          <a:p>
            <a:r>
              <a:rPr lang="en-US" sz="1600" b="1" dirty="0">
                <a:solidFill>
                  <a:srgbClr val="212B32"/>
                </a:solidFill>
                <a:latin typeface="Arial"/>
              </a:rPr>
              <a:t>Week 3: Physical security emphasis</a:t>
            </a:r>
            <a:endParaRPr lang="en-US" b="1" dirty="0">
              <a:cs typeface="Arial"/>
            </a:endParaRPr>
          </a:p>
          <a:p>
            <a:pPr marL="285750" indent="-285750">
              <a:buClr>
                <a:srgbClr val="005EB8"/>
              </a:buClr>
              <a:buFont typeface="Arial" panose="020B0604020202020204" pitchFamily="34" charset="0"/>
              <a:buChar char="•"/>
            </a:pPr>
            <a:r>
              <a:rPr lang="en-US" sz="1600" b="0" dirty="0">
                <a:solidFill>
                  <a:srgbClr val="212B32"/>
                </a:solidFill>
                <a:latin typeface="Arial"/>
              </a:rPr>
              <a:t>Highlight tailgating and social engineering risks</a:t>
            </a:r>
            <a:endParaRPr lang="en-US" dirty="0">
              <a:cs typeface="Arial"/>
            </a:endParaRPr>
          </a:p>
          <a:p>
            <a:pPr marL="285750" indent="-285750">
              <a:buClr>
                <a:srgbClr val="005EB8"/>
              </a:buClr>
              <a:buFont typeface="Arial" panose="020B0604020202020204" pitchFamily="34" charset="0"/>
              <a:buChar char="•"/>
            </a:pPr>
            <a:r>
              <a:rPr lang="en-US" sz="1600" b="0" dirty="0">
                <a:solidFill>
                  <a:srgbClr val="212B32"/>
                </a:solidFill>
                <a:latin typeface="Arial"/>
              </a:rPr>
              <a:t>Increase visibility – use posters and pull-up banners</a:t>
            </a:r>
          </a:p>
          <a:p>
            <a:pPr marL="285750" indent="-285750">
              <a:buClr>
                <a:srgbClr val="005EB8"/>
              </a:buClr>
              <a:buFont typeface="Arial" panose="020B0604020202020204" pitchFamily="34" charset="0"/>
              <a:buChar char="•"/>
            </a:pPr>
            <a:r>
              <a:rPr lang="en-US" sz="1600" b="0" dirty="0">
                <a:solidFill>
                  <a:srgbClr val="212B32"/>
                </a:solidFill>
                <a:latin typeface="Arial"/>
              </a:rPr>
              <a:t>Highlight </a:t>
            </a:r>
            <a:r>
              <a:rPr lang="en-US" sz="1600" b="0" dirty="0">
                <a:solidFill>
                  <a:srgbClr val="005EB8"/>
                </a:solidFill>
                <a:latin typeface="Arial"/>
                <a:hlinkClick r:id="rId2"/>
              </a:rPr>
              <a:t>podcast series</a:t>
            </a:r>
            <a:r>
              <a:rPr lang="en-US" sz="1600" b="0" dirty="0">
                <a:solidFill>
                  <a:srgbClr val="212B32"/>
                </a:solidFill>
                <a:latin typeface="Arial"/>
              </a:rPr>
              <a:t> for expert cyber insights</a:t>
            </a:r>
            <a:endParaRPr lang="en-US" dirty="0">
              <a:cs typeface="Arial"/>
            </a:endParaRPr>
          </a:p>
          <a:p>
            <a:endParaRPr lang="en-US" b="1" dirty="0"/>
          </a:p>
          <a:p>
            <a:r>
              <a:rPr lang="en-US" sz="1600" b="1" dirty="0">
                <a:solidFill>
                  <a:srgbClr val="212B32"/>
                </a:solidFill>
                <a:latin typeface="Arial"/>
              </a:rPr>
              <a:t>Week 4: Reinforcement and learning</a:t>
            </a:r>
            <a:endParaRPr lang="en-US" b="1" dirty="0">
              <a:cs typeface="Arial"/>
            </a:endParaRPr>
          </a:p>
          <a:p>
            <a:pPr marL="342900" indent="-342900">
              <a:buClr>
                <a:srgbClr val="005EB8"/>
              </a:buClr>
              <a:buFont typeface="Arial" panose="020B0604020202020204" pitchFamily="34" charset="0"/>
              <a:buChar char="•"/>
            </a:pPr>
            <a:r>
              <a:rPr lang="en-US" sz="1600" b="0" dirty="0">
                <a:solidFill>
                  <a:srgbClr val="212B32"/>
                </a:solidFill>
                <a:latin typeface="Arial"/>
              </a:rPr>
              <a:t>Deploy reminder screensavers across the </a:t>
            </a:r>
            <a:r>
              <a:rPr lang="en-US" sz="1600" b="0" dirty="0" err="1">
                <a:solidFill>
                  <a:srgbClr val="212B32"/>
                </a:solidFill>
                <a:latin typeface="Arial"/>
              </a:rPr>
              <a:t>organisation</a:t>
            </a:r>
            <a:endParaRPr lang="en-US" dirty="0">
              <a:cs typeface="Arial" panose="020B0604020202020204"/>
            </a:endParaRPr>
          </a:p>
          <a:p>
            <a:pPr marL="342900" indent="-342900">
              <a:buClr>
                <a:srgbClr val="005EB8"/>
              </a:buClr>
              <a:buFont typeface="Arial" panose="020B0604020202020204" pitchFamily="34" charset="0"/>
              <a:buChar char="•"/>
            </a:pPr>
            <a:r>
              <a:rPr lang="en-US" sz="1600" b="0" dirty="0">
                <a:solidFill>
                  <a:srgbClr val="212B32"/>
                </a:solidFill>
                <a:latin typeface="Arial"/>
                <a:cs typeface="Arial" panose="020B0604020202020204"/>
              </a:rPr>
              <a:t>Free </a:t>
            </a:r>
            <a:r>
              <a:rPr lang="en-US" sz="1600" b="0" dirty="0">
                <a:solidFill>
                  <a:srgbClr val="005EB8"/>
                </a:solidFill>
                <a:latin typeface="Arial"/>
                <a:cs typeface="Arial" panose="020B0604020202020204"/>
                <a:hlinkClick r:id="rId3"/>
              </a:rPr>
              <a:t>online cyber learning resources</a:t>
            </a:r>
            <a:r>
              <a:rPr lang="en-US" sz="1600" b="0" dirty="0">
                <a:solidFill>
                  <a:srgbClr val="212B32"/>
                </a:solidFill>
                <a:latin typeface="Arial"/>
                <a:cs typeface="Arial" panose="020B0604020202020204"/>
              </a:rPr>
              <a:t> for all NHS staff</a:t>
            </a:r>
          </a:p>
          <a:p>
            <a:pPr marL="342900" indent="-342900">
              <a:buClr>
                <a:srgbClr val="005EB8"/>
              </a:buClr>
              <a:buFont typeface="Arial" panose="020B0604020202020204" pitchFamily="34" charset="0"/>
              <a:buChar char="•"/>
            </a:pPr>
            <a:endParaRPr lang="en-US" dirty="0">
              <a:cs typeface="Arial" panose="020B0604020202020204"/>
            </a:endParaRPr>
          </a:p>
        </p:txBody>
      </p:sp>
      <p:pic>
        <p:nvPicPr>
          <p:cNvPr id="8" name="Picture 7" descr="A blue background with an open envelope with a yellow exclamation mark&#10;&#10;AI-generated content may be incorrect.">
            <a:extLst>
              <a:ext uri="{FF2B5EF4-FFF2-40B4-BE49-F238E27FC236}">
                <a16:creationId xmlns:a16="http://schemas.microsoft.com/office/drawing/2014/main" id="{CBCBBF58-D126-83D8-BB0C-1121BE3EF6E0}"/>
              </a:ext>
            </a:extLst>
          </p:cNvPr>
          <p:cNvPicPr>
            <a:picLocks noChangeAspect="1"/>
          </p:cNvPicPr>
          <p:nvPr/>
        </p:nvPicPr>
        <p:blipFill>
          <a:blip r:embed="rId4"/>
          <a:stretch>
            <a:fillRect/>
          </a:stretch>
        </p:blipFill>
        <p:spPr>
          <a:xfrm>
            <a:off x="6509857" y="526074"/>
            <a:ext cx="2730500" cy="2730500"/>
          </a:xfrm>
          <a:prstGeom prst="rect">
            <a:avLst/>
          </a:prstGeom>
          <a:ln>
            <a:noFill/>
          </a:ln>
          <a:effectLst>
            <a:outerShdw blurRad="292100" dist="139700" dir="2700000" algn="tl" rotWithShape="0">
              <a:srgbClr val="333333">
                <a:alpha val="65000"/>
              </a:srgbClr>
            </a:outerShdw>
          </a:effectLst>
        </p:spPr>
      </p:pic>
      <p:pic>
        <p:nvPicPr>
          <p:cNvPr id="15" name="Picture 14" descr="A hand holding a key to a computer&#10;&#10;AI-generated content may be incorrect.">
            <a:extLst>
              <a:ext uri="{FF2B5EF4-FFF2-40B4-BE49-F238E27FC236}">
                <a16:creationId xmlns:a16="http://schemas.microsoft.com/office/drawing/2014/main" id="{03ED5E16-164A-94F0-8990-920AB8EAE0A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01526" y="3377354"/>
            <a:ext cx="2738831" cy="2738831"/>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F730BE86-C55C-AB55-7AA5-E80F48F8E24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574269" y="526074"/>
            <a:ext cx="2223450" cy="56021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3087982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FF75546-581B-AED3-A27B-76FD71BE8A5A}"/>
              </a:ext>
            </a:extLst>
          </p:cNvPr>
          <p:cNvSpPr>
            <a:spLocks noGrp="1"/>
          </p:cNvSpPr>
          <p:nvPr>
            <p:ph type="body" sz="quarter" idx="13"/>
          </p:nvPr>
        </p:nvSpPr>
        <p:spPr>
          <a:xfrm>
            <a:off x="502920" y="1161288"/>
            <a:ext cx="6217920" cy="365760"/>
          </a:xfrm>
        </p:spPr>
        <p:txBody>
          <a:bodyPr wrap="square" lIns="0" tIns="0" rIns="0" bIns="0"/>
          <a:lstStyle/>
          <a:p>
            <a:r>
              <a:rPr lang="en-GB" sz="2000" b="1" dirty="0">
                <a:latin typeface="Arial"/>
              </a:rPr>
              <a:t>Instructions for use</a:t>
            </a:r>
          </a:p>
        </p:txBody>
      </p:sp>
      <p:sp>
        <p:nvSpPr>
          <p:cNvPr id="4" name="Title 3">
            <a:extLst>
              <a:ext uri="{FF2B5EF4-FFF2-40B4-BE49-F238E27FC236}">
                <a16:creationId xmlns:a16="http://schemas.microsoft.com/office/drawing/2014/main" id="{69415478-BE50-A393-B0DC-89FA0E6AC41E}"/>
              </a:ext>
            </a:extLst>
          </p:cNvPr>
          <p:cNvSpPr>
            <a:spLocks noGrp="1"/>
          </p:cNvSpPr>
          <p:nvPr>
            <p:ph type="title"/>
          </p:nvPr>
        </p:nvSpPr>
        <p:spPr>
          <a:xfrm>
            <a:off x="502920" y="384048"/>
            <a:ext cx="10972800" cy="658368"/>
          </a:xfrm>
        </p:spPr>
        <p:txBody>
          <a:bodyPr wrap="square" lIns="0" tIns="0" rIns="0" bIns="0" anchor="ctr"/>
          <a:lstStyle/>
          <a:p>
            <a:pPr algn="l"/>
            <a:r>
              <a:rPr lang="en-GB" sz="3500" b="1">
                <a:solidFill>
                  <a:srgbClr val="005EB8"/>
                </a:solidFill>
                <a:latin typeface="Arial"/>
              </a:rPr>
              <a:t>Social posts to copy and paste</a:t>
            </a:r>
          </a:p>
        </p:txBody>
      </p:sp>
      <p:sp>
        <p:nvSpPr>
          <p:cNvPr id="20" name="TextBox 19">
            <a:extLst>
              <a:ext uri="{FF2B5EF4-FFF2-40B4-BE49-F238E27FC236}">
                <a16:creationId xmlns:a16="http://schemas.microsoft.com/office/drawing/2014/main" id="{59B82497-DA0B-8D53-56FC-1058EC28EF68}"/>
              </a:ext>
            </a:extLst>
          </p:cNvPr>
          <p:cNvSpPr txBox="1"/>
          <p:nvPr/>
        </p:nvSpPr>
        <p:spPr>
          <a:xfrm>
            <a:off x="530352" y="1755648"/>
            <a:ext cx="10698480" cy="3447098"/>
          </a:xfrm>
          <a:prstGeom prst="rect">
            <a:avLst/>
          </a:prstGeom>
          <a:noFill/>
        </p:spPr>
        <p:txBody>
          <a:bodyPr wrap="square" lIns="0" tIns="0" rIns="0" bIns="0" anchor="t">
            <a:spAutoFit/>
          </a:bodyPr>
          <a:lstStyle/>
          <a:p>
            <a:pPr marL="285750" indent="-285750">
              <a:buClr>
                <a:srgbClr val="005EB8"/>
              </a:buClr>
              <a:buFont typeface="Arial" panose="020B0604020202020204" pitchFamily="34" charset="0"/>
              <a:buChar char="•"/>
            </a:pPr>
            <a:r>
              <a:rPr lang="en-US" sz="2400" b="0" dirty="0">
                <a:solidFill>
                  <a:srgbClr val="212B32"/>
                </a:solidFill>
                <a:latin typeface="Arial"/>
              </a:rPr>
              <a:t>Copy and paste as written</a:t>
            </a:r>
          </a:p>
          <a:p>
            <a:pPr marL="285750" indent="-285750">
              <a:buClr>
                <a:srgbClr val="005EB8"/>
              </a:buClr>
              <a:buFont typeface="Arial" panose="020B0604020202020204" pitchFamily="34" charset="0"/>
              <a:buChar char="•"/>
            </a:pPr>
            <a:r>
              <a:rPr lang="en-US" sz="2400" b="0" dirty="0">
                <a:solidFill>
                  <a:srgbClr val="212B32"/>
                </a:solidFill>
                <a:latin typeface="Arial"/>
              </a:rPr>
              <a:t>Post at optimal times for your audience (typically 9-11am or 2-4pm)</a:t>
            </a:r>
          </a:p>
          <a:p>
            <a:pPr marL="285750" indent="-285750">
              <a:buClr>
                <a:srgbClr val="005EB8"/>
              </a:buClr>
              <a:buFont typeface="Arial" panose="020B0604020202020204" pitchFamily="34" charset="0"/>
              <a:buChar char="•"/>
            </a:pPr>
            <a:r>
              <a:rPr lang="en-US" sz="2400" b="0" dirty="0">
                <a:solidFill>
                  <a:srgbClr val="212B32"/>
                </a:solidFill>
                <a:latin typeface="Arial"/>
              </a:rPr>
              <a:t>Add your trust's logo/branding if desired</a:t>
            </a:r>
          </a:p>
          <a:p>
            <a:pPr marL="285750" indent="-285750">
              <a:buClr>
                <a:srgbClr val="005EB8"/>
              </a:buClr>
              <a:buFont typeface="Arial" panose="020B0604020202020204" pitchFamily="34" charset="0"/>
              <a:buChar char="•"/>
            </a:pPr>
            <a:r>
              <a:rPr lang="en-US" sz="2400" b="0" dirty="0">
                <a:solidFill>
                  <a:srgbClr val="212B32"/>
                </a:solidFill>
                <a:latin typeface="Arial"/>
              </a:rPr>
              <a:t>Tag relevant local accounts</a:t>
            </a:r>
          </a:p>
          <a:p>
            <a:pPr marL="285750" indent="-285750">
              <a:buClr>
                <a:srgbClr val="005EB8"/>
              </a:buClr>
              <a:buFont typeface="Arial" panose="020B0604020202020204" pitchFamily="34" charset="0"/>
              <a:buChar char="•"/>
            </a:pPr>
            <a:r>
              <a:rPr lang="en-US" sz="2400" b="0" dirty="0">
                <a:solidFill>
                  <a:srgbClr val="212B32"/>
                </a:solidFill>
                <a:latin typeface="Arial"/>
              </a:rPr>
              <a:t>Pin the Week 1 post to the top of your profile for the month</a:t>
            </a:r>
          </a:p>
          <a:p>
            <a:pPr marL="285750" indent="-285750">
              <a:buClr>
                <a:srgbClr val="005EB8"/>
              </a:buClr>
              <a:buFont typeface="Arial" panose="020B0604020202020204" pitchFamily="34" charset="0"/>
              <a:buChar char="•"/>
            </a:pPr>
            <a:r>
              <a:rPr lang="en-US" sz="2400" b="0" dirty="0">
                <a:solidFill>
                  <a:srgbClr val="212B32"/>
                </a:solidFill>
                <a:latin typeface="Arial"/>
              </a:rPr>
              <a:t>Use all hashtags provided to </a:t>
            </a:r>
            <a:r>
              <a:rPr lang="en-US" sz="2400" b="0" dirty="0" err="1">
                <a:solidFill>
                  <a:srgbClr val="212B32"/>
                </a:solidFill>
                <a:latin typeface="Arial"/>
              </a:rPr>
              <a:t>maximise</a:t>
            </a:r>
            <a:r>
              <a:rPr lang="en-US" sz="2400" b="0" dirty="0">
                <a:solidFill>
                  <a:srgbClr val="212B32"/>
                </a:solidFill>
                <a:latin typeface="Arial"/>
              </a:rPr>
              <a:t> visibility</a:t>
            </a:r>
          </a:p>
          <a:p>
            <a:pPr>
              <a:buClr>
                <a:srgbClr val="005EB8"/>
              </a:buClr>
            </a:pPr>
            <a:endParaRPr lang="en-US" sz="3200" dirty="0"/>
          </a:p>
          <a:p>
            <a:pPr>
              <a:buClr>
                <a:srgbClr val="005EB8"/>
              </a:buClr>
            </a:pPr>
            <a:r>
              <a:rPr lang="en-US" sz="2400" b="0" dirty="0">
                <a:solidFill>
                  <a:srgbClr val="212B32"/>
                </a:solidFill>
                <a:latin typeface="Arial"/>
              </a:rPr>
              <a:t>These posts are ready to use and follow the messaging from the original NHS Keep I.T. Confidential toolkit, adapted specifically for Cyber Awareness Month.</a:t>
            </a:r>
            <a:endParaRPr lang="en-US" sz="3200" dirty="0">
              <a:cs typeface="Arial"/>
            </a:endParaRPr>
          </a:p>
        </p:txBody>
      </p:sp>
    </p:spTree>
    <p:extLst>
      <p:ext uri="{BB962C8B-B14F-4D97-AF65-F5344CB8AC3E}">
        <p14:creationId xmlns:p14="http://schemas.microsoft.com/office/powerpoint/2010/main" val="2102486767"/>
      </p:ext>
    </p:extLst>
  </p:cSld>
  <p:clrMapOvr>
    <a:masterClrMapping/>
  </p:clrMapOvr>
  <p:transition spd="med">
    <p:fade/>
  </p:transition>
</p:sld>
</file>

<file path=ppt/theme/theme1.xml><?xml version="1.0" encoding="utf-8"?>
<a:theme xmlns:a="http://schemas.openxmlformats.org/drawingml/2006/main" name="NHSD-Refresh-Theme-NOV1120B">
  <a:themeElements>
    <a:clrScheme name="Custom 2">
      <a:dk1>
        <a:srgbClr val="FFFFFF"/>
      </a:dk1>
      <a:lt1>
        <a:srgbClr val="231F20"/>
      </a:lt1>
      <a:dk2>
        <a:srgbClr val="005EB8"/>
      </a:dk2>
      <a:lt2>
        <a:srgbClr val="F4F6F8"/>
      </a:lt2>
      <a:accent1>
        <a:srgbClr val="003087"/>
      </a:accent1>
      <a:accent2>
        <a:srgbClr val="768692"/>
      </a:accent2>
      <a:accent3>
        <a:srgbClr val="C7CED3"/>
      </a:accent3>
      <a:accent4>
        <a:srgbClr val="99DDEB"/>
      </a:accent4>
      <a:accent5>
        <a:srgbClr val="80D2CC"/>
      </a:accent5>
      <a:accent6>
        <a:srgbClr val="425563"/>
      </a:accent6>
      <a:hlink>
        <a:srgbClr val="005EB8"/>
      </a:hlink>
      <a:folHlink>
        <a:srgbClr val="00308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HSE-PPT-Template-Nov2024.potx" id="{DF351FD9-7E19-4E1C-9E39-B3685EB3BC1A}" vid="{1932C2D1-DD2F-4623-A96F-BF118DD9FF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Custom 2">
    <a:dk1>
      <a:srgbClr val="FFFFFF"/>
    </a:dk1>
    <a:lt1>
      <a:srgbClr val="231F20"/>
    </a:lt1>
    <a:dk2>
      <a:srgbClr val="005EB8"/>
    </a:dk2>
    <a:lt2>
      <a:srgbClr val="F4F6F8"/>
    </a:lt2>
    <a:accent1>
      <a:srgbClr val="003087"/>
    </a:accent1>
    <a:accent2>
      <a:srgbClr val="768692"/>
    </a:accent2>
    <a:accent3>
      <a:srgbClr val="C7CED3"/>
    </a:accent3>
    <a:accent4>
      <a:srgbClr val="99DDEB"/>
    </a:accent4>
    <a:accent5>
      <a:srgbClr val="80D2CC"/>
    </a:accent5>
    <a:accent6>
      <a:srgbClr val="425563"/>
    </a:accent6>
    <a:hlink>
      <a:srgbClr val="005EB8"/>
    </a:hlink>
    <a:folHlink>
      <a:srgbClr val="00308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b24a8a3-de70-4458-b02d-cbe686663643" xsi:nil="true"/>
    <lcf76f155ced4ddcb4097134ff3c332f xmlns="61046e89-b03a-490e-a919-5d8e1f97a26c">
      <Terms xmlns="http://schemas.microsoft.com/office/infopath/2007/PartnerControls"/>
    </lcf76f155ced4ddcb4097134ff3c332f>
    <MigrationWizIdPermissionLevels xmlns="61046e89-b03a-490e-a919-5d8e1f97a26c" xsi:nil="true"/>
    <MigrationWizId xmlns="61046e89-b03a-490e-a919-5d8e1f97a26c" xsi:nil="true"/>
    <MigrationWizIdDocumentLibraryPermissions xmlns="61046e89-b03a-490e-a919-5d8e1f97a26c" xsi:nil="true"/>
    <MigrationWizIdSecurityGroups xmlns="61046e89-b03a-490e-a919-5d8e1f97a26c" xsi:nil="true"/>
    <MigrationWizIdPermissions xmlns="61046e89-b03a-490e-a919-5d8e1f97a26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CE63928AB4B54B9CE41278C9630E60" ma:contentTypeVersion="49" ma:contentTypeDescription="Create a new document." ma:contentTypeScope="" ma:versionID="13a54eb5e282a12acd84400d411db428">
  <xsd:schema xmlns:xsd="http://www.w3.org/2001/XMLSchema" xmlns:xs="http://www.w3.org/2001/XMLSchema" xmlns:p="http://schemas.microsoft.com/office/2006/metadata/properties" xmlns:ns2="61046e89-b03a-490e-a919-5d8e1f97a26c" xmlns:ns3="3b24a8a3-de70-4458-b02d-cbe686663643" targetNamespace="http://schemas.microsoft.com/office/2006/metadata/properties" ma:root="true" ma:fieldsID="2c3ab252d9a2f79344fd137f730c7661" ns2:_="" ns3:_="">
    <xsd:import namespace="61046e89-b03a-490e-a919-5d8e1f97a26c"/>
    <xsd:import namespace="3b24a8a3-de70-4458-b02d-cbe686663643"/>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igrationWizId" minOccurs="0"/>
                <xsd:element ref="ns2:MigrationWizIdPermissions" minOccurs="0"/>
                <xsd:element ref="ns2:MigrationWizIdPermissionLevels" minOccurs="0"/>
                <xsd:element ref="ns2:MigrationWizIdDocumentLibraryPermissions" minOccurs="0"/>
                <xsd:element ref="ns2:MigrationWizIdSecurityGroups" minOccurs="0"/>
                <xsd:element ref="ns2:MediaServiceDateTake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046e89-b03a-490e-a919-5d8e1f97a26c" elementFormDefault="qualified">
    <xsd:import namespace="http://schemas.microsoft.com/office/2006/documentManagement/types"/>
    <xsd:import namespace="http://schemas.microsoft.com/office/infopath/2007/PartnerControls"/>
    <xsd:element name="MediaServiceMetadata" ma:index="7" nillable="true" ma:displayName="MediaServiceMetadata" ma:hidden="true" ma:internalName="MediaServiceMetadata" ma:readOnly="true">
      <xsd:simpleType>
        <xsd:restriction base="dms:Note"/>
      </xsd:simpleType>
    </xsd:element>
    <xsd:element name="MediaServiceFastMetadata" ma:index="8" nillable="true" ma:displayName="MediaServiceFastMetadata" ma:hidden="true" ma:internalName="MediaServiceFastMetadata" ma:readOnly="true">
      <xsd:simpleType>
        <xsd:restriction base="dms:Note"/>
      </xsd:simpleType>
    </xsd:element>
    <xsd:element name="lcf76f155ced4ddcb4097134ff3c332f" ma:index="10"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description="" ma:hidden="true" ma:internalName="MediaServiceObjectDetectorVersions" ma:readOnly="true">
      <xsd:simpleType>
        <xsd:restriction base="dms:Text"/>
      </xsd:simpleType>
    </xsd:element>
    <xsd:element name="MigrationWizId" ma:index="19" nillable="true" ma:displayName="MigrationWizId" ma:internalName="MigrationWizId">
      <xsd:simpleType>
        <xsd:restriction base="dms:Text"/>
      </xsd:simpleType>
    </xsd:element>
    <xsd:element name="MigrationWizIdPermissions" ma:index="20" nillable="true" ma:displayName="MigrationWizIdPermissions" ma:internalName="MigrationWizIdPermissions">
      <xsd:simpleType>
        <xsd:restriction base="dms:Text"/>
      </xsd:simpleType>
    </xsd:element>
    <xsd:element name="MigrationWizIdPermissionLevels" ma:index="21" nillable="true" ma:displayName="MigrationWizIdPermissionLevels" ma:internalName="MigrationWizIdPermissionLevels">
      <xsd:simpleType>
        <xsd:restriction base="dms:Text"/>
      </xsd:simpleType>
    </xsd:element>
    <xsd:element name="MigrationWizIdDocumentLibraryPermissions" ma:index="22" nillable="true" ma:displayName="MigrationWizIdDocumentLibraryPermissions" ma:internalName="MigrationWizIdDocumentLibraryPermissions">
      <xsd:simpleType>
        <xsd:restriction base="dms:Text"/>
      </xsd:simpleType>
    </xsd:element>
    <xsd:element name="MigrationWizIdSecurityGroups" ma:index="23" nillable="true" ma:displayName="MigrationWizIdSecurityGroups" ma:internalName="MigrationWizIdSecurityGroups">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b24a8a3-de70-4458-b02d-cbe686663643" elementFormDefault="qualified">
    <xsd:import namespace="http://schemas.microsoft.com/office/2006/documentManagement/types"/>
    <xsd:import namespace="http://schemas.microsoft.com/office/infopath/2007/PartnerControls"/>
    <xsd:element name="TaxCatchAll" ma:index="11" nillable="true" ma:displayName="Taxonomy Catch All Column" ma:hidden="true" ma:list="{0040357b-5227-4b35-bd90-0e161f258c5a}" ma:internalName="TaxCatchAll" ma:showField="CatchAllData" ma:web="3b24a8a3-de70-4458-b02d-cbe686663643">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447C2E-BD9F-44E5-AC92-6473AC24C5DE}">
  <ds:schemaRefs>
    <ds:schemaRef ds:uri="61046e89-b03a-490e-a919-5d8e1f97a26c"/>
    <ds:schemaRef ds:uri="http://schemas.microsoft.com/office/2006/documentManagement/types"/>
    <ds:schemaRef ds:uri="http://schemas.microsoft.com/office/2006/metadata/properties"/>
    <ds:schemaRef ds:uri="http://purl.org/dc/elements/1.1/"/>
    <ds:schemaRef ds:uri="3b24a8a3-de70-4458-b02d-cbe686663643"/>
    <ds:schemaRef ds:uri="http://purl.org/dc/dcmitype/"/>
    <ds:schemaRef ds:uri="http://www.w3.org/XML/1998/namespace"/>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7FA89E0A-D4AE-4B22-945E-7C6ACEDDA58A}">
  <ds:schemaRefs>
    <ds:schemaRef ds:uri="http://schemas.microsoft.com/sharepoint/v3/contenttype/forms"/>
  </ds:schemaRefs>
</ds:datastoreItem>
</file>

<file path=customXml/itemProps3.xml><?xml version="1.0" encoding="utf-8"?>
<ds:datastoreItem xmlns:ds="http://schemas.openxmlformats.org/officeDocument/2006/customXml" ds:itemID="{76AC3770-5246-4B75-915B-87F3DD9B8F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046e89-b03a-490e-a919-5d8e1f97a26c"/>
    <ds:schemaRef ds:uri="3b24a8a3-de70-4458-b02d-cbe686663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Template/>
  <TotalTime>1927</TotalTime>
  <Words>2194</Words>
  <Application>Microsoft Office PowerPoint</Application>
  <PresentationFormat>Widescreen</PresentationFormat>
  <Paragraphs>262</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NHSD-Refresh-Theme-NOV1120B</vt:lpstr>
      <vt:lpstr>Cyber Awareness Month Communications Toolkit</vt:lpstr>
      <vt:lpstr>PowerPoint Presentation</vt:lpstr>
      <vt:lpstr>Campaign overview</vt:lpstr>
      <vt:lpstr>Key cyber security threats and actions</vt:lpstr>
      <vt:lpstr>Key cyber security threats and actions</vt:lpstr>
      <vt:lpstr>Campaign materials for Cyber Awareness Month</vt:lpstr>
      <vt:lpstr>Calls to action and timeline</vt:lpstr>
      <vt:lpstr>Implementation guide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Example long copy </vt:lpstr>
      <vt:lpstr>Additional options</vt:lpstr>
      <vt:lpstr>Screensavers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BROTHWOOD, Emma (NHS ENGLAND &amp; NHS IMPROVEMENT - X24)</dc:creator>
  <cp:lastModifiedBy>RUMBOLL, Nichola (NHS ENGLAND)</cp:lastModifiedBy>
  <cp:revision>6</cp:revision>
  <cp:lastPrinted>2020-09-18T09:35:49Z</cp:lastPrinted>
  <dcterms:created xsi:type="dcterms:W3CDTF">2020-07-21T10:50:26Z</dcterms:created>
  <dcterms:modified xsi:type="dcterms:W3CDTF">2026-09-03T07:56:36Z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0x0101001BCE63928AB4B54B9CE41278C9630E60</vt:lpwstr>
  </property>
  <property fmtid="{D5CDD505-2E9C-101B-9397-08002B2CF9AE}" pid="3" name="MediaServiceImageTags">
    <vt:lpwstr/>
  </property>
  <property fmtid="{D5CDD505-2E9C-101B-9397-08002B2CF9AE}" pid="4" name="_ExtendedDescription">
    <vt:lpwstr/>
  </property>
</Properties>
</file>