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omments/modernComment_7FFFFBA1_5C337A85.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44"/>
  </p:notesMasterIdLst>
  <p:handoutMasterIdLst>
    <p:handoutMasterId r:id="rId45"/>
  </p:handoutMasterIdLst>
  <p:sldIdLst>
    <p:sldId id="1923" r:id="rId5"/>
    <p:sldId id="2147482521" r:id="rId6"/>
    <p:sldId id="2147482522" r:id="rId7"/>
    <p:sldId id="2147482580" r:id="rId8"/>
    <p:sldId id="2147482548" r:id="rId9"/>
    <p:sldId id="2147482543" r:id="rId10"/>
    <p:sldId id="2147482587" r:id="rId11"/>
    <p:sldId id="2147482603" r:id="rId12"/>
    <p:sldId id="2147482622" r:id="rId13"/>
    <p:sldId id="2147482478" r:id="rId14"/>
    <p:sldId id="2147482592" r:id="rId15"/>
    <p:sldId id="2147482591" r:id="rId16"/>
    <p:sldId id="2147482594" r:id="rId17"/>
    <p:sldId id="2147482596" r:id="rId18"/>
    <p:sldId id="2147482597" r:id="rId19"/>
    <p:sldId id="2147482599" r:id="rId20"/>
    <p:sldId id="2147482598" r:id="rId21"/>
    <p:sldId id="2147482600" r:id="rId22"/>
    <p:sldId id="2147482601" r:id="rId23"/>
    <p:sldId id="2147482602" r:id="rId24"/>
    <p:sldId id="2145707295" r:id="rId25"/>
    <p:sldId id="2147482588" r:id="rId26"/>
    <p:sldId id="2147482607" r:id="rId27"/>
    <p:sldId id="2147482613" r:id="rId28"/>
    <p:sldId id="2147482611" r:id="rId29"/>
    <p:sldId id="2147482615" r:id="rId30"/>
    <p:sldId id="2147482616" r:id="rId31"/>
    <p:sldId id="2147482617" r:id="rId32"/>
    <p:sldId id="2147482609" r:id="rId33"/>
    <p:sldId id="2147482614" r:id="rId34"/>
    <p:sldId id="2147482612" r:id="rId35"/>
    <p:sldId id="2147482620" r:id="rId36"/>
    <p:sldId id="2147482618" r:id="rId37"/>
    <p:sldId id="2147482619" r:id="rId38"/>
    <p:sldId id="2147482621" r:id="rId39"/>
    <p:sldId id="2147482529" r:id="rId40"/>
    <p:sldId id="2147482606" r:id="rId41"/>
    <p:sldId id="2147482586" r:id="rId42"/>
    <p:sldId id="2147482509"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232BC1E-DF1E-CDD0-5BD4-F675EEF7BBB4}" name="BULLWARD, Alistair (NHS ENGLAND - X26)" initials="BX" userId="S::alistair.bullward1@nhs.net::e6a0c482-40fe-4e0e-b464-189e89b0bebc" providerId="AD"/>
  <p188:author id="{0166192D-1353-9A53-ADFA-6F04E31DCF18}" name="HOLLOWS, David (NHS ENGLAND - X26)" initials="DH" userId="S::david.hollows1@nhs.net::dedc3d20-c281-47ce-9962-cd1735bb0638" providerId="AD"/>
  <p188:author id="{31BC5B2D-8EF7-5791-0005-D8FB3F3B974D}" name="HARRISON, Gavin (NHS ENGLAND)" initials="" userId="S::gavin.harrison@nhs.net::12589ea1-74be-4414-81e7-912615e7c948" providerId="AD"/>
  <p188:author id="{E00C1B4D-FD5E-BBE1-8750-B6BB27CD8490}" name="ELYAN, Charlotte (NHS ENGLAND)" initials="CE" userId="S::charlotte.elyan@nhs.net::f856fe8a-998a-46bf-b80a-fcea47413612" providerId="AD"/>
  <p188:author id="{0480AA54-24AA-757A-61C4-ED029119BCF3}" name="SMITH, Oliver (NHS ENGLAND - X26)" initials="OS" userId="S::oliver.smith3@nhs.net::6ecaa89b-189b-49a0-83c4-1468801f700a" providerId="AD"/>
  <p188:author id="{BACB435F-5FC1-D790-4E8D-1BB589769B3C}" name="HOLLINGS, Sam (NHS ENGLAND - X26)" initials="HX" userId="S::sam.hollings1@nhs.net::a36e13a0-321b-4f84-a83e-505de1f3a7d1" providerId="AD"/>
  <p188:author id="{80615B83-31BD-B08C-1597-14AB08737F0D}" name="MANTOVANI, Giulia (NHS ENGLAND - X26)" initials="MX" userId="S::giulia.mantovani1@nhs.net::7545cdc4-6344-419b-b5fc-f6d91098c47f" providerId="AD"/>
  <p188:author id="{02D06D90-2212-B1B6-0A2D-B3AE03340E00}" name="ELLISS-BROOKES, Lucy (NHS ENGLAND - X26)" initials="LE" userId="S::lucy.elliss-brookes1@nhs.net::3d79e6db-85fc-4a22-b7c3-417433a1f0fb" providerId="AD"/>
  <p188:author id="{714F7D96-9977-F698-A514-0C459C7BC34B}" name="MANKU, Sandeep (NHS ENGLAND)" initials="SM" userId="S::sandeep.manku@nhs.net::eb8fd15e-c2f1-4d49-a5b9-609138e9bdcd" providerId="AD"/>
  <p188:author id="{A58DA497-E8B7-926A-A962-8931D2337D19}" name="HINKS, Samantha (NHS ENGLAND)" initials="HE" userId="S::samantha.hinks@nhs.net::1ab07b4e-b3f1-4cd3-8ac9-0a9553b7f1e8" providerId="AD"/>
  <p188:author id="{B4B3DE97-098F-CFC7-347D-51A9F00A0520}" name="SATO, Laura (NHS ENGLAND - X26)" initials="LS" userId="S::laura.sato@nhs.net::c701cda7-74be-4b37-a665-951dc84b6efd" providerId="AD"/>
  <p188:author id="{07FD509C-E709-79B7-A330-2767575A8909}" name="EVANS, Lara (NHS ENGLAND - X24)" initials="" userId="S::lara.evans6@nhs.net::3042d786-129b-43d8-84ff-0124e8cdc785" providerId="AD"/>
  <p188:author id="{AAF1BFAA-7914-159D-74EE-1DE2D80F650E}" name="WEBB, Julia (NHS ENGLAND)" initials="JW" userId="S::juliawebb@nhs.net::652260a1-5b74-43f5-9eed-843fa4cc9cf7" providerId="AD"/>
  <p188:author id="{24A1FCAA-3A9D-9395-969A-D5B160DE9760}" name="LLEWELLYN, Rebecca (NHS ENGLAND)" initials="RL" userId="S::rebecca.llewellyn2@nhs.net::38bb06f6-6ff1-4e5c-9fe4-1b0641dc74f6" providerId="AD"/>
  <p188:author id="{93725BB9-AD69-ABE9-B462-B31DE65A8444}" name="GRAHAM, Charlotte (NHS ENGLAND)" initials="CG" userId="S::charlotte.graham14@nhs.net::1ba321d4-4b42-482e-be3b-fc4ca00533af" providerId="AD"/>
  <p188:author id="{CCF95BE1-4BCC-7142-E22B-2152574F4511}" name="HIGGINS, Jane (NHS ENGLAND - X26)" initials="JH" userId="S::jane.higgins8@nhs.net::c039834f-0acb-4d15-adc7-e9d4ba55da4b" providerId="AD"/>
  <p188:author id="{FE0790F1-3709-F34D-10B9-426548441612}" name="THEW, Sarah (NHS ENGLAND)" initials="ST" userId="S::sarah.thew2@nhs.net::1fde74a1-3135-40ea-bb52-2aa167891e94" providerId="AD"/>
  <p188:author id="{16D7E8FA-138F-55C8-4D33-801BE2B020FE}" name="MCNALLY, Robyn (NHS ENGLAND)" initials="RM" userId="S::robyn.mcnally1@nhs.net::29332e1b-a207-40d1-974f-0cbd24f394b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3C63"/>
    <a:srgbClr val="00A9CE"/>
    <a:srgbClr val="00A499"/>
    <a:srgbClr val="005EB8"/>
    <a:srgbClr val="80D4E7"/>
    <a:srgbClr val="80D2CC"/>
    <a:srgbClr val="99DBD6"/>
    <a:srgbClr val="99DDEB"/>
    <a:srgbClr val="E8EDEE"/>
    <a:srgbClr val="00308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845FB3-8BA1-0CFD-1242-552DC3FE0F7B}" v="449" dt="2026-06-22T09:54:28.314"/>
    <p1510:client id="{16789C24-B2B3-4A96-90F2-B94839C5C142}" v="1290" dt="2026-06-23T08:46:13.059"/>
    <p1510:client id="{8109633B-20DC-8A98-A1DC-364C5B5BF0A3}" v="39" dt="2026-06-22T20:14:04.636"/>
    <p1510:client id="{9C20D755-B29A-3479-C87D-18F875185F28}" v="357" dt="2026-06-22T10:33:18.3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352"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52"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omments/modernComment_7FFFFBA1_5C337A85.xml><?xml version="1.0" encoding="utf-8"?>
<p188:cmLst xmlns:a="http://schemas.openxmlformats.org/drawingml/2006/main" xmlns:r="http://schemas.openxmlformats.org/officeDocument/2006/relationships" xmlns:p188="http://schemas.microsoft.com/office/powerpoint/2018/8/main">
  <p188:cm id="{3D984B7B-ED3A-49AB-918C-847785F96B5C}" authorId="{FE0790F1-3709-F34D-10B9-426548441612}" status="resolved" created="2026-06-18T14:00:21.899" complete="100000">
    <ac:txMkLst xmlns:ac="http://schemas.microsoft.com/office/drawing/2013/main/command">
      <pc:docMk xmlns:pc="http://schemas.microsoft.com/office/powerpoint/2013/main/command"/>
      <pc:sldMk xmlns:pc="http://schemas.microsoft.com/office/powerpoint/2013/main/command" cId="1546877573" sldId="2147482529"/>
      <ac:spMk id="3" creationId="{F89B9F8A-AD06-A1F0-635D-40F6FEC44BF7}"/>
      <ac:txMk cp="0" len="10">
        <ac:context len="13" hash="1568589621"/>
      </ac:txMk>
    </ac:txMkLst>
    <p188:pos x="4508004" y="245567"/>
    <p188:txBody>
      <a:bodyPr/>
      <a:lstStyle/>
      <a:p>
        <a:r>
          <a:rPr lang="en-GB"/>
          <a:t>[@ELYAN, Charlotte (NHS ENGLAND)]  please add in any news, next steps etc for LCS here - if not I’ll delete this one.  Thanks! </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EC95-64DF-BC69-FC71-A682B40486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9611872-9401-5D00-CCCA-46DDE0B8B9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C6D816-94D6-40FC-B977-F8A94C7E4824}" type="datetimeFigureOut">
              <a:rPr lang="en-GB" smtClean="0"/>
              <a:t>26/06/2026</a:t>
            </a:fld>
            <a:endParaRPr lang="en-GB"/>
          </a:p>
        </p:txBody>
      </p:sp>
      <p:sp>
        <p:nvSpPr>
          <p:cNvPr id="4" name="Footer Placeholder 3">
            <a:extLst>
              <a:ext uri="{FF2B5EF4-FFF2-40B4-BE49-F238E27FC236}">
                <a16:creationId xmlns:a16="http://schemas.microsoft.com/office/drawing/2014/main" id="{46056112-4593-5EC1-B7DA-2B07022F7A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19C22BD-2C7D-A062-42A2-EA161F716A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0EB188-56CE-4FCB-8130-436851797F69}" type="slidenum">
              <a:rPr lang="en-GB" smtClean="0"/>
              <a:t>‹#›</a:t>
            </a:fld>
            <a:endParaRPr lang="en-GB"/>
          </a:p>
        </p:txBody>
      </p:sp>
    </p:spTree>
    <p:extLst>
      <p:ext uri="{BB962C8B-B14F-4D97-AF65-F5344CB8AC3E}">
        <p14:creationId xmlns:p14="http://schemas.microsoft.com/office/powerpoint/2010/main" val="3162181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26/06/2026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DE4737-27AE-6409-D25D-0F3A3C15C3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A72BC3-935A-5873-2F2C-8BDFAFF3CC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9260F66-490B-386E-DBE3-E97CC63F333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452596E-5DB0-9A54-55F9-25EF05A0B97E}"/>
              </a:ext>
            </a:extLst>
          </p:cNvPr>
          <p:cNvSpPr>
            <a:spLocks noGrp="1"/>
          </p:cNvSpPr>
          <p:nvPr>
            <p:ph type="sldNum" sz="quarter" idx="5"/>
          </p:nvPr>
        </p:nvSpPr>
        <p:spPr/>
        <p:txBody>
          <a:bodyPr/>
          <a:lstStyle/>
          <a:p>
            <a:fld id="{481461C5-21BA-4C05-9328-0EC55767EB3A}" type="slidenum">
              <a:rPr lang="en-GB" smtClean="0"/>
              <a:t>15</a:t>
            </a:fld>
            <a:endParaRPr lang="en-GB"/>
          </a:p>
        </p:txBody>
      </p:sp>
    </p:spTree>
    <p:extLst>
      <p:ext uri="{BB962C8B-B14F-4D97-AF65-F5344CB8AC3E}">
        <p14:creationId xmlns:p14="http://schemas.microsoft.com/office/powerpoint/2010/main" val="26518341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043AD-3BB8-425D-8AA3-A05CF384BD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E6F39D-B378-76A5-9F79-15A45FB2F4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9F562B-585C-80B9-41C7-D41E18DCA86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45B9D2C-A858-C1D1-DA99-9F745EDD641C}"/>
              </a:ext>
            </a:extLst>
          </p:cNvPr>
          <p:cNvSpPr>
            <a:spLocks noGrp="1"/>
          </p:cNvSpPr>
          <p:nvPr>
            <p:ph type="sldNum" sz="quarter" idx="5"/>
          </p:nvPr>
        </p:nvSpPr>
        <p:spPr/>
        <p:txBody>
          <a:bodyPr/>
          <a:lstStyle/>
          <a:p>
            <a:fld id="{481461C5-21BA-4C05-9328-0EC55767EB3A}" type="slidenum">
              <a:rPr lang="en-GB" smtClean="0"/>
              <a:t>16</a:t>
            </a:fld>
            <a:endParaRPr lang="en-GB"/>
          </a:p>
        </p:txBody>
      </p:sp>
    </p:spTree>
    <p:extLst>
      <p:ext uri="{BB962C8B-B14F-4D97-AF65-F5344CB8AC3E}">
        <p14:creationId xmlns:p14="http://schemas.microsoft.com/office/powerpoint/2010/main" val="28845365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BB3EFB-6FA8-0EC5-2471-D19119C2E3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C95FA3-355A-B61A-6719-4DCC04E30D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11D0F3F-DE0D-F25B-165D-6C0458BFBBB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8249562-C34D-925B-1C32-674B29EE4587}"/>
              </a:ext>
            </a:extLst>
          </p:cNvPr>
          <p:cNvSpPr>
            <a:spLocks noGrp="1"/>
          </p:cNvSpPr>
          <p:nvPr>
            <p:ph type="sldNum" sz="quarter" idx="5"/>
          </p:nvPr>
        </p:nvSpPr>
        <p:spPr/>
        <p:txBody>
          <a:bodyPr/>
          <a:lstStyle/>
          <a:p>
            <a:fld id="{481461C5-21BA-4C05-9328-0EC55767EB3A}" type="slidenum">
              <a:rPr lang="en-GB" smtClean="0"/>
              <a:t>17</a:t>
            </a:fld>
            <a:endParaRPr lang="en-GB"/>
          </a:p>
        </p:txBody>
      </p:sp>
    </p:spTree>
    <p:extLst>
      <p:ext uri="{BB962C8B-B14F-4D97-AF65-F5344CB8AC3E}">
        <p14:creationId xmlns:p14="http://schemas.microsoft.com/office/powerpoint/2010/main" val="27152468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ED60D2-6E38-B9E5-DB0E-47AF63410A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4316AE-C038-41CB-0445-B57CE2B680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CFFBB37-2CF6-5D58-C602-BBD3B18F048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76F94DE-3405-A5A6-F510-4CB0B3065FC3}"/>
              </a:ext>
            </a:extLst>
          </p:cNvPr>
          <p:cNvSpPr>
            <a:spLocks noGrp="1"/>
          </p:cNvSpPr>
          <p:nvPr>
            <p:ph type="sldNum" sz="quarter" idx="5"/>
          </p:nvPr>
        </p:nvSpPr>
        <p:spPr/>
        <p:txBody>
          <a:bodyPr/>
          <a:lstStyle/>
          <a:p>
            <a:fld id="{481461C5-21BA-4C05-9328-0EC55767EB3A}" type="slidenum">
              <a:rPr lang="en-GB" smtClean="0"/>
              <a:t>18</a:t>
            </a:fld>
            <a:endParaRPr lang="en-GB"/>
          </a:p>
        </p:txBody>
      </p:sp>
    </p:spTree>
    <p:extLst>
      <p:ext uri="{BB962C8B-B14F-4D97-AF65-F5344CB8AC3E}">
        <p14:creationId xmlns:p14="http://schemas.microsoft.com/office/powerpoint/2010/main" val="25604633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0D49AF-A485-DE70-BBC6-32BCF5A696A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C3BC7F-8730-D40A-4E91-42659E47F1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2292DCE-8C6A-9D17-1CA0-9D763F87ACF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4091B73-F01D-78BE-180B-4FF5ACCA80C2}"/>
              </a:ext>
            </a:extLst>
          </p:cNvPr>
          <p:cNvSpPr>
            <a:spLocks noGrp="1"/>
          </p:cNvSpPr>
          <p:nvPr>
            <p:ph type="sldNum" sz="quarter" idx="5"/>
          </p:nvPr>
        </p:nvSpPr>
        <p:spPr/>
        <p:txBody>
          <a:bodyPr/>
          <a:lstStyle/>
          <a:p>
            <a:fld id="{481461C5-21BA-4C05-9328-0EC55767EB3A}" type="slidenum">
              <a:rPr lang="en-GB" smtClean="0"/>
              <a:t>19</a:t>
            </a:fld>
            <a:endParaRPr lang="en-GB"/>
          </a:p>
        </p:txBody>
      </p:sp>
    </p:spTree>
    <p:extLst>
      <p:ext uri="{BB962C8B-B14F-4D97-AF65-F5344CB8AC3E}">
        <p14:creationId xmlns:p14="http://schemas.microsoft.com/office/powerpoint/2010/main" val="7394974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3BC204-0C47-DB20-3A37-EA80F4FACF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AE0386-2A7A-08D2-870F-ADC1504EF3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85CF58-D1B4-5DEC-0330-1E189DF37B7F}"/>
              </a:ext>
            </a:extLst>
          </p:cNvPr>
          <p:cNvSpPr>
            <a:spLocks noGrp="1"/>
          </p:cNvSpPr>
          <p:nvPr>
            <p:ph type="body" idx="1"/>
          </p:nvPr>
        </p:nvSpPr>
        <p:spPr/>
        <p:txBody>
          <a:bodyPr/>
          <a:lstStyle/>
          <a:p>
            <a:r>
              <a:rPr lang="en-GB"/>
              <a:t>Suggest 2- 3 people per CA </a:t>
            </a:r>
          </a:p>
        </p:txBody>
      </p:sp>
      <p:sp>
        <p:nvSpPr>
          <p:cNvPr id="4" name="Slide Number Placeholder 3">
            <a:extLst>
              <a:ext uri="{FF2B5EF4-FFF2-40B4-BE49-F238E27FC236}">
                <a16:creationId xmlns:a16="http://schemas.microsoft.com/office/drawing/2014/main" id="{A4A2F699-EB01-B02E-4A14-F6CB644EB8D0}"/>
              </a:ext>
            </a:extLst>
          </p:cNvPr>
          <p:cNvSpPr>
            <a:spLocks noGrp="1"/>
          </p:cNvSpPr>
          <p:nvPr>
            <p:ph type="sldNum" sz="quarter" idx="5"/>
          </p:nvPr>
        </p:nvSpPr>
        <p:spPr/>
        <p:txBody>
          <a:bodyPr/>
          <a:lstStyle/>
          <a:p>
            <a:fld id="{9A4EC7EF-95E1-3D44-A982-BC7A3E9C617E}" type="slidenum">
              <a:rPr lang="en-GB" smtClean="0"/>
              <a:t>20</a:t>
            </a:fld>
            <a:endParaRPr lang="en-GB"/>
          </a:p>
        </p:txBody>
      </p:sp>
    </p:spTree>
    <p:extLst>
      <p:ext uri="{BB962C8B-B14F-4D97-AF65-F5344CB8AC3E}">
        <p14:creationId xmlns:p14="http://schemas.microsoft.com/office/powerpoint/2010/main" val="10761240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A4EC7EF-95E1-3D44-A982-BC7A3E9C617E}" type="slidenum">
              <a:rPr lang="en-GB" smtClean="0"/>
              <a:t>23</a:t>
            </a:fld>
            <a:endParaRPr lang="en-GB"/>
          </a:p>
        </p:txBody>
      </p:sp>
    </p:spTree>
    <p:extLst>
      <p:ext uri="{BB962C8B-B14F-4D97-AF65-F5344CB8AC3E}">
        <p14:creationId xmlns:p14="http://schemas.microsoft.com/office/powerpoint/2010/main" val="2484824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Put the recording on!!   Please be aware if you ask questions during the recording you are being recorded!</a:t>
            </a:r>
          </a:p>
        </p:txBody>
      </p:sp>
      <p:sp>
        <p:nvSpPr>
          <p:cNvPr id="4" name="Slide Number Placeholder 3"/>
          <p:cNvSpPr>
            <a:spLocks noGrp="1"/>
          </p:cNvSpPr>
          <p:nvPr>
            <p:ph type="sldNum" sz="quarter" idx="5"/>
          </p:nvPr>
        </p:nvSpPr>
        <p:spPr/>
        <p:txBody>
          <a:bodyPr/>
          <a:lstStyle/>
          <a:p>
            <a:fld id="{9A4EC7EF-95E1-3D44-A982-BC7A3E9C617E}" type="slidenum">
              <a:rPr lang="en-GB" smtClean="0"/>
              <a:t>2</a:t>
            </a:fld>
            <a:endParaRPr lang="en-GB"/>
          </a:p>
        </p:txBody>
      </p:sp>
    </p:spTree>
    <p:extLst>
      <p:ext uri="{BB962C8B-B14F-4D97-AF65-F5344CB8AC3E}">
        <p14:creationId xmlns:p14="http://schemas.microsoft.com/office/powerpoint/2010/main" val="709846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74F3AC-9556-ABC3-009C-6766ADA115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158155-06AA-E77C-87C7-C5BFC62BCFF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4D2413-D1C8-F811-B703-58F947D89990}"/>
              </a:ext>
            </a:extLst>
          </p:cNvPr>
          <p:cNvSpPr>
            <a:spLocks noGrp="1"/>
          </p:cNvSpPr>
          <p:nvPr>
            <p:ph type="body" idx="1"/>
          </p:nvPr>
        </p:nvSpPr>
        <p:spPr/>
        <p:txBody>
          <a:bodyPr/>
          <a:lstStyle/>
          <a:p>
            <a:r>
              <a:rPr lang="en-GB"/>
              <a:t>Main focus for 2026 financial year</a:t>
            </a:r>
          </a:p>
          <a:p>
            <a:pPr marL="171450" indent="-171450">
              <a:buFontTx/>
              <a:buChar char="-"/>
            </a:pPr>
            <a:r>
              <a:rPr lang="en-GB"/>
              <a:t>Complete governance, access and readiness work for providers to be able to submit record level data</a:t>
            </a:r>
          </a:p>
          <a:p>
            <a:pPr marL="171450" indent="-171450">
              <a:buFontTx/>
              <a:buChar char="-"/>
            </a:pPr>
            <a:r>
              <a:rPr lang="en-GB"/>
              <a:t>Complete data model development and derivations work to pipeline the dataset into FDP for analytical and quality assurance reporting</a:t>
            </a:r>
          </a:p>
          <a:p>
            <a:pPr marL="171450" indent="-171450">
              <a:buFontTx/>
              <a:buChar char="-"/>
            </a:pPr>
            <a:r>
              <a:rPr lang="en-GB"/>
              <a:t>Define the data quality rules and assurances – develop a data quality dashboard for national team and cancer alliances to access to monitor accuracy of data submitted and work with providers to improve this </a:t>
            </a:r>
          </a:p>
          <a:p>
            <a:pPr marL="171450" indent="-171450">
              <a:buFontTx/>
              <a:buChar char="-"/>
            </a:pPr>
            <a:r>
              <a:rPr lang="en-GB"/>
              <a:t>Start development of national dashboard reporting activity data for the programme. This won’t be used as the main source of reporting for 2026=27 financial year as aggregate data will continue to be submitted and used – we also won’t have the ability to link the data as we continue to develop this work. But the hope is that we can demonstrate usability of this </a:t>
            </a:r>
          </a:p>
          <a:p>
            <a:pPr marL="171450" indent="-171450">
              <a:buFontTx/>
              <a:buChar char="-"/>
            </a:pPr>
            <a:endParaRPr lang="en-GB"/>
          </a:p>
          <a:p>
            <a:pPr marL="0" indent="0">
              <a:buFontTx/>
              <a:buNone/>
            </a:pPr>
            <a:r>
              <a:rPr lang="en-GB"/>
              <a:t>Main focus for 27/28 year</a:t>
            </a:r>
          </a:p>
          <a:p>
            <a:pPr marL="171450" indent="-171450">
              <a:buFontTx/>
              <a:buChar char="-"/>
            </a:pPr>
            <a:r>
              <a:rPr lang="en-GB"/>
              <a:t>Data linkage complete </a:t>
            </a:r>
          </a:p>
          <a:p>
            <a:pPr marL="171450" indent="-171450">
              <a:buFontTx/>
              <a:buChar char="-"/>
            </a:pPr>
            <a:r>
              <a:rPr lang="en-GB"/>
              <a:t>Access to record level data for cancer alliances</a:t>
            </a:r>
          </a:p>
          <a:p>
            <a:pPr marL="171450" indent="-171450">
              <a:buFontTx/>
              <a:buChar char="-"/>
            </a:pPr>
            <a:r>
              <a:rPr lang="en-GB"/>
              <a:t>Monthly dashboard replacing cancer alliance data packs</a:t>
            </a:r>
          </a:p>
        </p:txBody>
      </p:sp>
      <p:sp>
        <p:nvSpPr>
          <p:cNvPr id="4" name="Slide Number Placeholder 3">
            <a:extLst>
              <a:ext uri="{FF2B5EF4-FFF2-40B4-BE49-F238E27FC236}">
                <a16:creationId xmlns:a16="http://schemas.microsoft.com/office/drawing/2014/main" id="{A10EB448-0AE9-7F9F-B872-CF061CD55216}"/>
              </a:ext>
            </a:extLst>
          </p:cNvPr>
          <p:cNvSpPr>
            <a:spLocks noGrp="1"/>
          </p:cNvSpPr>
          <p:nvPr>
            <p:ph type="sldNum" sz="quarter" idx="5"/>
          </p:nvPr>
        </p:nvSpPr>
        <p:spPr/>
        <p:txBody>
          <a:bodyPr/>
          <a:lstStyle/>
          <a:p>
            <a:fld id="{9A4EC7EF-95E1-3D44-A982-BC7A3E9C617E}" type="slidenum">
              <a:rPr lang="en-GB" smtClean="0"/>
              <a:t>5</a:t>
            </a:fld>
            <a:endParaRPr lang="en-GB"/>
          </a:p>
        </p:txBody>
      </p:sp>
    </p:spTree>
    <p:extLst>
      <p:ext uri="{BB962C8B-B14F-4D97-AF65-F5344CB8AC3E}">
        <p14:creationId xmlns:p14="http://schemas.microsoft.com/office/powerpoint/2010/main" val="3450545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Introduce self, NDSP team</a:t>
            </a:r>
            <a:br>
              <a:rPr lang="en-GB"/>
            </a:br>
            <a:br>
              <a:rPr lang="en-GB"/>
            </a:br>
            <a:r>
              <a:rPr lang="en-GB"/>
              <a:t>Last year’s CA workshops lo</a:t>
            </a:r>
          </a:p>
        </p:txBody>
      </p:sp>
      <p:sp>
        <p:nvSpPr>
          <p:cNvPr id="4" name="Slide Number Placeholder 3"/>
          <p:cNvSpPr>
            <a:spLocks noGrp="1"/>
          </p:cNvSpPr>
          <p:nvPr>
            <p:ph type="sldNum" sz="quarter" idx="5"/>
          </p:nvPr>
        </p:nvSpPr>
        <p:spPr/>
        <p:txBody>
          <a:bodyPr/>
          <a:lstStyle/>
          <a:p>
            <a:fld id="{9A4EC7EF-95E1-3D44-A982-BC7A3E9C617E}" type="slidenum">
              <a:rPr lang="en-GB" smtClean="0"/>
              <a:t>7</a:t>
            </a:fld>
            <a:endParaRPr lang="en-GB"/>
          </a:p>
        </p:txBody>
      </p:sp>
    </p:spTree>
    <p:extLst>
      <p:ext uri="{BB962C8B-B14F-4D97-AF65-F5344CB8AC3E}">
        <p14:creationId xmlns:p14="http://schemas.microsoft.com/office/powerpoint/2010/main" val="3081308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NDSP will sit on NDIT</a:t>
            </a:r>
          </a:p>
          <a:p>
            <a:endParaRPr lang="en-GB"/>
          </a:p>
          <a:p>
            <a:r>
              <a:rPr lang="en-GB"/>
              <a:t>A single data submission portal</a:t>
            </a:r>
          </a:p>
          <a:p>
            <a:pPr lvl="1"/>
            <a:r>
              <a:rPr lang="en-GB"/>
              <a:t>Manage everything in one place</a:t>
            </a:r>
          </a:p>
          <a:p>
            <a:pPr lvl="1"/>
            <a:r>
              <a:rPr lang="en-GB"/>
              <a:t>Ambition is to eventually consolidate 24+ legacy portals</a:t>
            </a:r>
          </a:p>
          <a:p>
            <a:r>
              <a:rPr lang="en-GB"/>
              <a:t>Choice of submission routes to reduce burden</a:t>
            </a:r>
          </a:p>
          <a:p>
            <a:pPr lvl="1"/>
            <a:r>
              <a:rPr lang="en-GB"/>
              <a:t>API, file transfer, file upload, webform and FDP local tenant flows</a:t>
            </a:r>
          </a:p>
          <a:p>
            <a:r>
              <a:rPr lang="en-GB"/>
              <a:t>Consistent data validation </a:t>
            </a:r>
          </a:p>
          <a:p>
            <a:pPr lvl="1"/>
            <a:r>
              <a:rPr lang="en-GB"/>
              <a:t>Data Validation Engine (DVE) using shared rules</a:t>
            </a:r>
          </a:p>
          <a:p>
            <a:r>
              <a:rPr lang="en-GB"/>
              <a:t>Collection management</a:t>
            </a:r>
          </a:p>
          <a:p>
            <a:pPr lvl="1"/>
            <a:r>
              <a:rPr lang="en-GB"/>
              <a:t>Management information, collection windows, permissions</a:t>
            </a:r>
          </a:p>
          <a:p>
            <a:endParaRPr lang="en-GB"/>
          </a:p>
          <a:p>
            <a:endParaRPr lang="en-GB"/>
          </a:p>
        </p:txBody>
      </p:sp>
      <p:sp>
        <p:nvSpPr>
          <p:cNvPr id="4" name="Slide Number Placeholder 3"/>
          <p:cNvSpPr>
            <a:spLocks noGrp="1"/>
          </p:cNvSpPr>
          <p:nvPr>
            <p:ph type="sldNum" sz="quarter" idx="5"/>
          </p:nvPr>
        </p:nvSpPr>
        <p:spPr/>
        <p:txBody>
          <a:bodyPr/>
          <a:lstStyle/>
          <a:p>
            <a:fld id="{481461C5-21BA-4C05-9328-0EC55767EB3A}" type="slidenum">
              <a:rPr lang="en-GB" smtClean="0"/>
              <a:t>10</a:t>
            </a:fld>
            <a:endParaRPr lang="en-GB"/>
          </a:p>
        </p:txBody>
      </p:sp>
    </p:spTree>
    <p:extLst>
      <p:ext uri="{BB962C8B-B14F-4D97-AF65-F5344CB8AC3E}">
        <p14:creationId xmlns:p14="http://schemas.microsoft.com/office/powerpoint/2010/main" val="12846173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We’ve </a:t>
            </a:r>
          </a:p>
        </p:txBody>
      </p:sp>
      <p:sp>
        <p:nvSpPr>
          <p:cNvPr id="4" name="Slide Number Placeholder 3"/>
          <p:cNvSpPr>
            <a:spLocks noGrp="1"/>
          </p:cNvSpPr>
          <p:nvPr>
            <p:ph type="sldNum" sz="quarter" idx="5"/>
          </p:nvPr>
        </p:nvSpPr>
        <p:spPr/>
        <p:txBody>
          <a:bodyPr/>
          <a:lstStyle/>
          <a:p>
            <a:fld id="{481461C5-21BA-4C05-9328-0EC55767EB3A}" type="slidenum">
              <a:rPr lang="en-GB" smtClean="0"/>
              <a:t>11</a:t>
            </a:fld>
            <a:endParaRPr lang="en-GB"/>
          </a:p>
        </p:txBody>
      </p:sp>
    </p:spTree>
    <p:extLst>
      <p:ext uri="{BB962C8B-B14F-4D97-AF65-F5344CB8AC3E}">
        <p14:creationId xmlns:p14="http://schemas.microsoft.com/office/powerpoint/2010/main" val="1284617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We are adapting monitoring tools developed for NHS England staff to give Cancer Alliances visibility of data submissions in your area.</a:t>
            </a:r>
            <a:br>
              <a:rPr lang="en-GB"/>
            </a:br>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12</a:t>
            </a:fld>
            <a:endParaRPr lang="en-GB"/>
          </a:p>
        </p:txBody>
      </p:sp>
    </p:spTree>
    <p:extLst>
      <p:ext uri="{BB962C8B-B14F-4D97-AF65-F5344CB8AC3E}">
        <p14:creationId xmlns:p14="http://schemas.microsoft.com/office/powerpoint/2010/main" val="891425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3A70C2-A4C1-F60A-9BEE-87706CC15F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087589-D684-6D24-7450-7569F4B7EE1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5A3837-476A-CE60-B8AB-D0BFEDD5EB9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3496484-ADA3-8D74-0409-A45A0FCB5426}"/>
              </a:ext>
            </a:extLst>
          </p:cNvPr>
          <p:cNvSpPr>
            <a:spLocks noGrp="1"/>
          </p:cNvSpPr>
          <p:nvPr>
            <p:ph type="sldNum" sz="quarter" idx="5"/>
          </p:nvPr>
        </p:nvSpPr>
        <p:spPr/>
        <p:txBody>
          <a:bodyPr/>
          <a:lstStyle/>
          <a:p>
            <a:fld id="{481461C5-21BA-4C05-9328-0EC55767EB3A}" type="slidenum">
              <a:rPr lang="en-GB" smtClean="0"/>
              <a:t>13</a:t>
            </a:fld>
            <a:endParaRPr lang="en-GB"/>
          </a:p>
        </p:txBody>
      </p:sp>
    </p:spTree>
    <p:extLst>
      <p:ext uri="{BB962C8B-B14F-4D97-AF65-F5344CB8AC3E}">
        <p14:creationId xmlns:p14="http://schemas.microsoft.com/office/powerpoint/2010/main" val="28104229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295EFD-AE1B-0A47-EA97-368BD4083A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D2F9B8-BF8E-6159-4E5B-55EE22EBBB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39F3E44-871E-62EC-A5C9-B95226246AD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3F7E5E6-B6BE-BCDB-880B-DF956C45DF33}"/>
              </a:ext>
            </a:extLst>
          </p:cNvPr>
          <p:cNvSpPr>
            <a:spLocks noGrp="1"/>
          </p:cNvSpPr>
          <p:nvPr>
            <p:ph type="sldNum" sz="quarter" idx="5"/>
          </p:nvPr>
        </p:nvSpPr>
        <p:spPr/>
        <p:txBody>
          <a:bodyPr/>
          <a:lstStyle/>
          <a:p>
            <a:fld id="{481461C5-21BA-4C05-9328-0EC55767EB3A}" type="slidenum">
              <a:rPr lang="en-GB" smtClean="0"/>
              <a:t>14</a:t>
            </a:fld>
            <a:endParaRPr lang="en-GB"/>
          </a:p>
        </p:txBody>
      </p:sp>
    </p:spTree>
    <p:extLst>
      <p:ext uri="{BB962C8B-B14F-4D97-AF65-F5344CB8AC3E}">
        <p14:creationId xmlns:p14="http://schemas.microsoft.com/office/powerpoint/2010/main" val="3506314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sv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2.png"/><Relationship Id="rId4" Type="http://schemas.openxmlformats.org/officeDocument/2006/relationships/image" Target="../media/image14.sv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32DDCA5-A307-96EA-64A8-CCBA8E5F6393}"/>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347413" y="3166643"/>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5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6" name="Picture 5">
            <a:extLst>
              <a:ext uri="{FF2B5EF4-FFF2-40B4-BE49-F238E27FC236}">
                <a16:creationId xmlns:a16="http://schemas.microsoft.com/office/drawing/2014/main" id="{2F244FF8-F4E4-0514-77D0-8D8D69F9337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7" name="Straight Connector 6">
            <a:extLst>
              <a:ext uri="{FF2B5EF4-FFF2-40B4-BE49-F238E27FC236}">
                <a16:creationId xmlns:a16="http://schemas.microsoft.com/office/drawing/2014/main" id="{7DBEB741-20EA-C36A-7EF8-DE1CD1F1A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918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9B26CA0-4967-284E-42B6-5686F8C6B07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6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28BBC9FB-69CA-ACB9-E6B9-6E2830215B6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Top Corners Rounded 17">
            <a:extLst>
              <a:ext uri="{FF2B5EF4-FFF2-40B4-BE49-F238E27FC236}">
                <a16:creationId xmlns:a16="http://schemas.microsoft.com/office/drawing/2014/main" id="{205929B3-ED58-E54F-B724-E24FB5F163DF}"/>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blu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0190978-5FC4-6858-371C-AF3DAD50E21F}"/>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7" name="TextBox 6">
            <a:extLst>
              <a:ext uri="{FF2B5EF4-FFF2-40B4-BE49-F238E27FC236}">
                <a16:creationId xmlns:a16="http://schemas.microsoft.com/office/drawing/2014/main" id="{2DFAD1B1-54FF-2FC6-D407-337D3737411D}"/>
              </a:ext>
            </a:extLst>
          </p:cNvPr>
          <p:cNvSpPr txBox="1"/>
          <p:nvPr userDrawn="1"/>
        </p:nvSpPr>
        <p:spPr>
          <a:xfrm>
            <a:off x="1245609" y="2349016"/>
            <a:ext cx="3552728" cy="1200329"/>
          </a:xfrm>
          <a:prstGeom prst="rect">
            <a:avLst/>
          </a:prstGeom>
          <a:noFill/>
        </p:spPr>
        <p:txBody>
          <a:bodyPr wrap="square" rtlCol="0">
            <a:spAutoFit/>
          </a:bodyPr>
          <a:lstStyle/>
          <a:p>
            <a:r>
              <a:rPr lang="en-GB"/>
              <a:t>Text content goes over single column. Text content here goes over single column. Text content here goes over single column.  </a:t>
            </a:r>
          </a:p>
        </p:txBody>
      </p:sp>
    </p:spTree>
    <p:extLst>
      <p:ext uri="{BB962C8B-B14F-4D97-AF65-F5344CB8AC3E}">
        <p14:creationId xmlns:p14="http://schemas.microsoft.com/office/powerpoint/2010/main" val="403869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1" y="0"/>
            <a:ext cx="12191998"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6" name="TextBox 5">
            <a:extLst>
              <a:ext uri="{FF2B5EF4-FFF2-40B4-BE49-F238E27FC236}">
                <a16:creationId xmlns:a16="http://schemas.microsoft.com/office/drawing/2014/main" id="{20A68404-D948-7642-8BC6-F42E883389E5}"/>
              </a:ext>
            </a:extLst>
          </p:cNvPr>
          <p:cNvSpPr txBox="1"/>
          <p:nvPr userDrawn="1"/>
        </p:nvSpPr>
        <p:spPr>
          <a:xfrm>
            <a:off x="1245609" y="2349016"/>
            <a:ext cx="3552728" cy="1200329"/>
          </a:xfrm>
          <a:prstGeom prst="rect">
            <a:avLst/>
          </a:prstGeom>
          <a:noFill/>
        </p:spPr>
        <p:txBody>
          <a:bodyPr wrap="square" rtlCol="0">
            <a:spAutoFit/>
          </a:bodyPr>
          <a:lstStyle/>
          <a:p>
            <a:r>
              <a:rPr lang="en-GB"/>
              <a:t>Text content goes over single column. Text content here goes over single column. Text content here goes over single column.  </a:t>
            </a:r>
          </a:p>
        </p:txBody>
      </p:sp>
    </p:spTree>
    <p:extLst>
      <p:ext uri="{BB962C8B-B14F-4D97-AF65-F5344CB8AC3E}">
        <p14:creationId xmlns:p14="http://schemas.microsoft.com/office/powerpoint/2010/main" val="405208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2" name="TextBox 1">
            <a:extLst>
              <a:ext uri="{FF2B5EF4-FFF2-40B4-BE49-F238E27FC236}">
                <a16:creationId xmlns:a16="http://schemas.microsoft.com/office/drawing/2014/main" id="{B77551A3-9BAE-400C-B485-0F4ED3DB7306}"/>
              </a:ext>
            </a:extLst>
          </p:cNvPr>
          <p:cNvSpPr txBox="1"/>
          <p:nvPr userDrawn="1"/>
        </p:nvSpPr>
        <p:spPr>
          <a:xfrm>
            <a:off x="1245609" y="2349016"/>
            <a:ext cx="3552728" cy="1384995"/>
          </a:xfrm>
          <a:prstGeom prst="rect">
            <a:avLst/>
          </a:prstGeom>
          <a:noFill/>
        </p:spPr>
        <p:txBody>
          <a:bodyPr wrap="square" rtlCol="0">
            <a:spAutoFit/>
          </a:bodyPr>
          <a:lstStyle/>
          <a:p>
            <a:r>
              <a:rPr lang="en-GB" sz="2800" b="1"/>
              <a:t>“Quote text here. Quote text here. Quote text here.”</a:t>
            </a:r>
          </a:p>
        </p:txBody>
      </p:sp>
    </p:spTree>
    <p:extLst>
      <p:ext uri="{BB962C8B-B14F-4D97-AF65-F5344CB8AC3E}">
        <p14:creationId xmlns:p14="http://schemas.microsoft.com/office/powerpoint/2010/main" val="284182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pic>
        <p:nvPicPr>
          <p:cNvPr id="6" name="Picture 5">
            <a:extLst>
              <a:ext uri="{FF2B5EF4-FFF2-40B4-BE49-F238E27FC236}">
                <a16:creationId xmlns:a16="http://schemas.microsoft.com/office/drawing/2014/main" id="{CEB4F947-0C85-DAF2-683C-40847EF7F07B}"/>
              </a:ext>
            </a:extLst>
          </p:cNvPr>
          <p:cNvPicPr>
            <a:picLocks noChangeAspect="1"/>
          </p:cNvPicPr>
          <p:nvPr userDrawn="1"/>
        </p:nvPicPr>
        <p:blipFill>
          <a:blip r:embed="rId2"/>
          <a:srcRect/>
          <a:stretch/>
        </p:blipFill>
        <p:spPr>
          <a:xfrm>
            <a:off x="0" y="0"/>
            <a:ext cx="12192000" cy="6857999"/>
          </a:xfrm>
          <a:prstGeom prst="rect">
            <a:avLst/>
          </a:prstGeom>
        </p:spPr>
      </p:pic>
      <p:sp>
        <p:nvSpPr>
          <p:cNvPr id="3" name="TextBox 2">
            <a:extLst>
              <a:ext uri="{FF2B5EF4-FFF2-40B4-BE49-F238E27FC236}">
                <a16:creationId xmlns:a16="http://schemas.microsoft.com/office/drawing/2014/main" id="{072D8FDB-A40F-9C14-5A8C-BCBBA006B64D}"/>
              </a:ext>
            </a:extLst>
          </p:cNvPr>
          <p:cNvSpPr txBox="1"/>
          <p:nvPr userDrawn="1"/>
        </p:nvSpPr>
        <p:spPr>
          <a:xfrm>
            <a:off x="1245609" y="2349016"/>
            <a:ext cx="3552728" cy="1384995"/>
          </a:xfrm>
          <a:prstGeom prst="rect">
            <a:avLst/>
          </a:prstGeom>
          <a:noFill/>
        </p:spPr>
        <p:txBody>
          <a:bodyPr wrap="square" rtlCol="0">
            <a:spAutoFit/>
          </a:bodyPr>
          <a:lstStyle/>
          <a:p>
            <a:r>
              <a:rPr lang="en-GB" sz="2800" b="1"/>
              <a:t>“Quote text here. Quote text here. Quote text here.”</a:t>
            </a:r>
          </a:p>
        </p:txBody>
      </p:sp>
    </p:spTree>
    <p:extLst>
      <p:ext uri="{BB962C8B-B14F-4D97-AF65-F5344CB8AC3E}">
        <p14:creationId xmlns:p14="http://schemas.microsoft.com/office/powerpoint/2010/main" val="1231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30C3909-1482-1013-E118-A2CE0A1DD3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82932"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334119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7092F3-915E-341D-8AD1-B8E398E9BFA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Chart&#10;&#10;Description automatically generated with medium confidence">
            <a:extLst>
              <a:ext uri="{FF2B5EF4-FFF2-40B4-BE49-F238E27FC236}">
                <a16:creationId xmlns:a16="http://schemas.microsoft.com/office/drawing/2014/main" id="{0AF6C2AD-0E53-2A94-6EDF-C2BC1C35E66B}"/>
              </a:ext>
            </a:extLst>
          </p:cNvPr>
          <p:cNvPicPr>
            <a:picLocks noChangeAspect="1"/>
          </p:cNvPicPr>
          <p:nvPr userDrawn="1"/>
        </p:nvPicPr>
        <p:blipFill>
          <a:blip r:embed="rId2"/>
          <a:stretch>
            <a:fillRect/>
          </a:stretch>
        </p:blipFill>
        <p:spPr>
          <a:xfrm>
            <a:off x="-216747" y="-121920"/>
            <a:ext cx="12408747" cy="697992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0"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105895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ront titl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74A26B3-AA54-E4E3-F815-2DD0B5B502BC}"/>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Picture 30" descr="A picture containing icon&#10;&#10;Description automatically generated">
            <a:extLst>
              <a:ext uri="{FF2B5EF4-FFF2-40B4-BE49-F238E27FC236}">
                <a16:creationId xmlns:a16="http://schemas.microsoft.com/office/drawing/2014/main" id="{598E9D71-498A-0294-DB92-FA8A45963CAF}"/>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7745425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C9A4BA-CD7C-BF8C-6221-BCB58BC96EC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picture containing icon&#10;&#10;Description automatically generated">
            <a:extLst>
              <a:ext uri="{FF2B5EF4-FFF2-40B4-BE49-F238E27FC236}">
                <a16:creationId xmlns:a16="http://schemas.microsoft.com/office/drawing/2014/main" id="{2D07C2D6-AB1B-B84B-BC13-7D79E8BCFCF8}"/>
              </a:ext>
            </a:extLst>
          </p:cNvPr>
          <p:cNvPicPr>
            <a:picLocks noChangeAspect="1"/>
          </p:cNvPicPr>
          <p:nvPr userDrawn="1"/>
        </p:nvPicPr>
        <p:blipFill>
          <a:blip r:embed="rId2"/>
          <a:stretch>
            <a:fillRect/>
          </a:stretch>
        </p:blipFill>
        <p:spPr>
          <a:xfrm>
            <a:off x="-52265" y="-122410"/>
            <a:ext cx="12499929" cy="703121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360916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268FFC32-6059-0DED-CEB1-02D4D3CCBC8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54598"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74172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Headline slide with image A">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6" name="Text Placeholder 7">
            <a:extLst>
              <a:ext uri="{FF2B5EF4-FFF2-40B4-BE49-F238E27FC236}">
                <a16:creationId xmlns:a16="http://schemas.microsoft.com/office/drawing/2014/main" id="{5B6F326D-0ECB-4952-2659-CD1729198654}"/>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Tree>
    <p:extLst>
      <p:ext uri="{BB962C8B-B14F-4D97-AF65-F5344CB8AC3E}">
        <p14:creationId xmlns:p14="http://schemas.microsoft.com/office/powerpoint/2010/main" val="125684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a:t>
            </a:r>
            <a:r>
              <a:rPr kumimoji="0" lang="en-GB" sz="2400" b="1" i="0" u="none" strike="noStrike" kern="1200" cap="none" spc="20" normalizeH="0" baseline="0" noProof="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a:extLst>
              <a:ext uri="{FF2B5EF4-FFF2-40B4-BE49-F238E27FC236}">
                <a16:creationId xmlns:a16="http://schemas.microsoft.com/office/drawing/2014/main" id="{6C1B65D7-2EE6-F44F-85AA-7C93787926CD}"/>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872040" y="3665234"/>
            <a:ext cx="390144" cy="390144"/>
          </a:xfrm>
          <a:prstGeom prst="rect">
            <a:avLst/>
          </a:prstGeom>
        </p:spPr>
      </p:pic>
      <p:pic>
        <p:nvPicPr>
          <p:cNvPr id="8" name="Picture 7">
            <a:extLst>
              <a:ext uri="{FF2B5EF4-FFF2-40B4-BE49-F238E27FC236}">
                <a16:creationId xmlns:a16="http://schemas.microsoft.com/office/drawing/2014/main" id="{F2843EE8-F6F8-9D40-92C1-94FB4DCF14B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885396" y="4266369"/>
            <a:ext cx="390144" cy="390144"/>
          </a:xfrm>
          <a:prstGeom prst="rect">
            <a:avLst/>
          </a:prstGeom>
        </p:spPr>
      </p:pic>
      <p:pic>
        <p:nvPicPr>
          <p:cNvPr id="72" name="Picture 96">
            <a:extLst>
              <a:ext uri="{FF2B5EF4-FFF2-40B4-BE49-F238E27FC236}">
                <a16:creationId xmlns:a16="http://schemas.microsoft.com/office/drawing/2014/main" id="{664BA24D-FA8C-EE4D-A2DC-491BF11D6FA6}"/>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5767074" y="4806522"/>
            <a:ext cx="600075" cy="600075"/>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5"/>
          <a:stretch>
            <a:fillRect/>
          </a:stretch>
        </p:blipFill>
        <p:spPr>
          <a:xfrm>
            <a:off x="10551045" y="364425"/>
            <a:ext cx="1208955" cy="979789"/>
          </a:xfrm>
          <a:prstGeom prst="rect">
            <a:avLst/>
          </a:prstGeom>
        </p:spPr>
      </p:pic>
      <p:pic>
        <p:nvPicPr>
          <p:cNvPr id="6" name="Picture 5" descr="Icon&#10;&#10;Description automatically generated">
            <a:extLst>
              <a:ext uri="{FF2B5EF4-FFF2-40B4-BE49-F238E27FC236}">
                <a16:creationId xmlns:a16="http://schemas.microsoft.com/office/drawing/2014/main" id="{76D92FD5-08EA-6BC8-29BC-BCF5EEFE18AA}"/>
              </a:ext>
            </a:extLst>
          </p:cNvPr>
          <p:cNvPicPr>
            <a:picLocks noChangeAspect="1"/>
          </p:cNvPicPr>
          <p:nvPr userDrawn="1"/>
        </p:nvPicPr>
        <p:blipFill>
          <a:blip r:embed="rId6"/>
          <a:stretch>
            <a:fillRect/>
          </a:stretch>
        </p:blipFill>
        <p:spPr>
          <a:xfrm rot="5400000">
            <a:off x="-2509143" y="-71523"/>
            <a:ext cx="10768951" cy="7616239"/>
          </a:xfrm>
          <a:prstGeom prst="rect">
            <a:avLst/>
          </a:prstGeom>
        </p:spPr>
      </p:pic>
    </p:spTree>
    <p:extLst>
      <p:ext uri="{BB962C8B-B14F-4D97-AF65-F5344CB8AC3E}">
        <p14:creationId xmlns:p14="http://schemas.microsoft.com/office/powerpoint/2010/main" val="46152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763076-72CB-117E-F240-98C1D1050D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11083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Headline and image with header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Tree>
    <p:extLst>
      <p:ext uri="{BB962C8B-B14F-4D97-AF65-F5344CB8AC3E}">
        <p14:creationId xmlns:p14="http://schemas.microsoft.com/office/powerpoint/2010/main" val="1562603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Headline and image with header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Tree>
    <p:extLst>
      <p:ext uri="{BB962C8B-B14F-4D97-AF65-F5344CB8AC3E}">
        <p14:creationId xmlns:p14="http://schemas.microsoft.com/office/powerpoint/2010/main" val="914408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TextBox 5">
            <a:extLst>
              <a:ext uri="{FF2B5EF4-FFF2-40B4-BE49-F238E27FC236}">
                <a16:creationId xmlns:a16="http://schemas.microsoft.com/office/drawing/2014/main" id="{17BDFC27-AE77-990E-E3A7-5DF7B8BEB8B0}"/>
              </a:ext>
            </a:extLst>
          </p:cNvPr>
          <p:cNvSpPr txBox="1"/>
          <p:nvPr userDrawn="1"/>
        </p:nvSpPr>
        <p:spPr>
          <a:xfrm>
            <a:off x="7202551" y="2249424"/>
            <a:ext cx="4428148" cy="1200329"/>
          </a:xfrm>
          <a:prstGeom prst="rect">
            <a:avLst/>
          </a:prstGeom>
          <a:noFill/>
        </p:spPr>
        <p:txBody>
          <a:bodyPr wrap="square" rtlCol="0">
            <a:spAutoFit/>
          </a:bodyPr>
          <a:lstStyle/>
          <a:p>
            <a:r>
              <a:rPr lang="en-GB">
                <a:solidFill>
                  <a:schemeClr val="bg1"/>
                </a:solidFill>
              </a:rPr>
              <a:t>Text content goes over single column. Text content here goes over single column. Text content here goes over single column.  </a:t>
            </a:r>
          </a:p>
        </p:txBody>
      </p:sp>
    </p:spTree>
    <p:extLst>
      <p:ext uri="{BB962C8B-B14F-4D97-AF65-F5344CB8AC3E}">
        <p14:creationId xmlns:p14="http://schemas.microsoft.com/office/powerpoint/2010/main" val="3783450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Tree>
    <p:extLst>
      <p:ext uri="{BB962C8B-B14F-4D97-AF65-F5344CB8AC3E}">
        <p14:creationId xmlns:p14="http://schemas.microsoft.com/office/powerpoint/2010/main" val="1125462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Tree>
    <p:extLst>
      <p:ext uri="{BB962C8B-B14F-4D97-AF65-F5344CB8AC3E}">
        <p14:creationId xmlns:p14="http://schemas.microsoft.com/office/powerpoint/2010/main" val="1153162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0919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9_Breaker Heading1-Blue-DarkBlueA">
    <p:bg>
      <p:bgPr>
        <a:solidFill>
          <a:srgbClr val="F6F8F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76489-9A30-702B-3E26-D81845892857}"/>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4</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pic>
        <p:nvPicPr>
          <p:cNvPr id="5" name="Picture 4" descr="A blue rectangle with black background&#10;&#10;Description automatically generated">
            <a:extLst>
              <a:ext uri="{FF2B5EF4-FFF2-40B4-BE49-F238E27FC236}">
                <a16:creationId xmlns:a16="http://schemas.microsoft.com/office/drawing/2014/main" id="{D115B473-1B85-DD59-52BE-0E90A80C9408}"/>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586401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Quote and imag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EB4F947-0C85-DAF2-683C-40847EF7F07B}"/>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Content Placeholder 2">
            <a:extLst>
              <a:ext uri="{FF2B5EF4-FFF2-40B4-BE49-F238E27FC236}">
                <a16:creationId xmlns:a16="http://schemas.microsoft.com/office/drawing/2014/main" id="{7A22BD2E-E9C2-A15B-06FB-553974CDE6CE}"/>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283449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26/06/2026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665657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DF01C83-A866-28AC-7B1F-38947CCF6D80}"/>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EBB79D01-2A70-DAF1-6A65-BC0424C2FEE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24372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29FE9CC-24C2-9AAC-6340-A9E7BC32493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573326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5C4A9B1-8C9A-5B25-6E7A-B9589ECCAD8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Heading, subhead, bullets one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F09CFFC-C421-A97A-14A3-FE2852D11994}"/>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0596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slide with image A">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304328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26/06/2026</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817" r:id="rId1"/>
    <p:sldLayoutId id="2147483785" r:id="rId2"/>
    <p:sldLayoutId id="2147483833" r:id="rId3"/>
    <p:sldLayoutId id="2147483834" r:id="rId4"/>
    <p:sldLayoutId id="2147483826" r:id="rId5"/>
    <p:sldLayoutId id="2147483931" r:id="rId6"/>
    <p:sldLayoutId id="2147483827" r:id="rId7"/>
    <p:sldLayoutId id="2147483789" r:id="rId8"/>
    <p:sldLayoutId id="2147483818" r:id="rId9"/>
    <p:sldLayoutId id="2147483813" r:id="rId10"/>
    <p:sldLayoutId id="2147483814" r:id="rId11"/>
    <p:sldLayoutId id="2147483815" r:id="rId12"/>
    <p:sldLayoutId id="2147483719" r:id="rId13"/>
    <p:sldLayoutId id="2147483938" r:id="rId14"/>
    <p:sldLayoutId id="2147483939" r:id="rId15"/>
    <p:sldLayoutId id="2147483933" r:id="rId16"/>
    <p:sldLayoutId id="2147483824" r:id="rId17"/>
    <p:sldLayoutId id="2147483926" r:id="rId18"/>
    <p:sldLayoutId id="2147483927" r:id="rId19"/>
    <p:sldLayoutId id="2147483929" r:id="rId20"/>
    <p:sldLayoutId id="2147483928" r:id="rId21"/>
    <p:sldLayoutId id="2147483930" r:id="rId22"/>
    <p:sldLayoutId id="2147483924" r:id="rId23"/>
    <p:sldLayoutId id="2147483940" r:id="rId24"/>
    <p:sldLayoutId id="2147483934" r:id="rId25"/>
    <p:sldLayoutId id="2147483936" r:id="rId26"/>
    <p:sldLayoutId id="2147483937" r:id="rId27"/>
    <p:sldLayoutId id="2147483825" r:id="rId28"/>
    <p:sldLayoutId id="2147483935" r:id="rId29"/>
    <p:sldLayoutId id="2147483979" r:id="rId30"/>
    <p:sldLayoutId id="2147483980" r:id="rId31"/>
    <p:sldLayoutId id="2147483981" r:id="rId3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microsoft.com/office/2018/10/relationships/comments" Target="../comments/modernComment_7FFFFBA1_5C337A85.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8.xml.rels><?xml version="1.0" encoding="UTF-8" standalone="yes"?>
<Relationships xmlns="http://schemas.openxmlformats.org/package/2006/relationships"><Relationship Id="rId3" Type="http://schemas.openxmlformats.org/officeDocument/2006/relationships/hyperlink" Target="mailto:england.lungcancerscreening@nhs.net" TargetMode="External"/><Relationship Id="rId2" Type="http://schemas.openxmlformats.org/officeDocument/2006/relationships/hyperlink" Target="mailto:Dataset.Development@nhs.net" TargetMode="External"/><Relationship Id="rId1" Type="http://schemas.openxmlformats.org/officeDocument/2006/relationships/slideLayout" Target="../slideLayouts/slideLayout5.xml"/><Relationship Id="rId4" Type="http://schemas.openxmlformats.org/officeDocument/2006/relationships/hyperlink" Target="mailto:england.dataliaison@nhs.net"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364267" y="1497537"/>
            <a:ext cx="5554524" cy="2507695"/>
          </a:xfrm>
        </p:spPr>
        <p:txBody>
          <a:bodyPr anchor="ctr"/>
          <a:lstStyle/>
          <a:p>
            <a:r>
              <a:rPr lang="en-GB" sz="3600"/>
              <a:t>Lung Cancer Screening:</a:t>
            </a:r>
            <a:br>
              <a:rPr lang="en-GB" sz="3600"/>
            </a:br>
            <a:br>
              <a:rPr lang="en-GB" sz="3600"/>
            </a:br>
            <a:r>
              <a:rPr lang="en-GB" sz="3600"/>
              <a:t>Quality Assurance Support for Cancer Alliances</a:t>
            </a:r>
            <a:br>
              <a:rPr lang="en-GB" sz="4000"/>
            </a:br>
            <a:endParaRPr lang="en-GB" sz="4000"/>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364267" y="4689586"/>
            <a:ext cx="5554524" cy="1024967"/>
          </a:xfrm>
        </p:spPr>
        <p:txBody>
          <a:bodyPr vert="horz" lIns="0" tIns="0" rIns="0" bIns="0" rtlCol="0" anchor="t">
            <a:normAutofit/>
          </a:bodyPr>
          <a:lstStyle/>
          <a:p>
            <a:r>
              <a:rPr lang="en-GB" b="1"/>
              <a:t>NHS England Lung Cancer Screening Team</a:t>
            </a: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364267" y="5882554"/>
            <a:ext cx="6259513" cy="592674"/>
          </a:xfrm>
        </p:spPr>
        <p:txBody>
          <a:bodyPr vert="horz" lIns="0" tIns="0" rIns="0" bIns="0" rtlCol="0" anchor="t">
            <a:normAutofit/>
          </a:bodyPr>
          <a:lstStyle/>
          <a:p>
            <a:pPr>
              <a:lnSpc>
                <a:spcPct val="120000"/>
              </a:lnSpc>
            </a:pPr>
            <a:r>
              <a:rPr lang="en-GB"/>
              <a:t>23</a:t>
            </a:r>
            <a:r>
              <a:rPr lang="en-GB" baseline="30000"/>
              <a:t>rd</a:t>
            </a:r>
            <a:r>
              <a:rPr lang="en-GB"/>
              <a:t> June 2026</a:t>
            </a:r>
            <a:endParaRPr lang="en-GB" b="1"/>
          </a:p>
        </p:txBody>
      </p:sp>
    </p:spTree>
    <p:extLst>
      <p:ext uri="{BB962C8B-B14F-4D97-AF65-F5344CB8AC3E}">
        <p14:creationId xmlns:p14="http://schemas.microsoft.com/office/powerpoint/2010/main" val="38302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1DB48-F4FE-E02A-5DF1-4B73AE96507D}"/>
              </a:ext>
            </a:extLst>
          </p:cNvPr>
          <p:cNvSpPr>
            <a:spLocks noGrp="1"/>
          </p:cNvSpPr>
          <p:nvPr>
            <p:ph type="title"/>
          </p:nvPr>
        </p:nvSpPr>
        <p:spPr>
          <a:xfrm>
            <a:off x="630936" y="551422"/>
            <a:ext cx="4762699" cy="1719072"/>
          </a:xfrm>
        </p:spPr>
        <p:txBody>
          <a:bodyPr anchor="b">
            <a:noAutofit/>
          </a:bodyPr>
          <a:lstStyle/>
          <a:p>
            <a:r>
              <a:rPr lang="en-GB" sz="3200" b="1"/>
              <a:t>What is the National Data Submission Portal (NDSP)? </a:t>
            </a:r>
          </a:p>
        </p:txBody>
      </p:sp>
      <p:sp>
        <p:nvSpPr>
          <p:cNvPr id="3" name="Content Placeholder 2">
            <a:extLst>
              <a:ext uri="{FF2B5EF4-FFF2-40B4-BE49-F238E27FC236}">
                <a16:creationId xmlns:a16="http://schemas.microsoft.com/office/drawing/2014/main" id="{D1DBC924-CCBB-55A8-2762-5CFCD683E138}"/>
              </a:ext>
            </a:extLst>
          </p:cNvPr>
          <p:cNvSpPr>
            <a:spLocks noGrp="1"/>
          </p:cNvSpPr>
          <p:nvPr>
            <p:ph idx="1"/>
          </p:nvPr>
        </p:nvSpPr>
        <p:spPr>
          <a:xfrm>
            <a:off x="630935" y="2445249"/>
            <a:ext cx="5636301" cy="3772671"/>
          </a:xfrm>
        </p:spPr>
        <p:txBody>
          <a:bodyPr anchor="t">
            <a:normAutofit fontScale="92500" lnSpcReduction="10000"/>
          </a:bodyPr>
          <a:lstStyle/>
          <a:p>
            <a:pPr>
              <a:lnSpc>
                <a:spcPct val="150000"/>
              </a:lnSpc>
            </a:pPr>
            <a:r>
              <a:rPr lang="en-GB" sz="1800"/>
              <a:t>A single data submission portal that sits on the National Data Integration Tenant (NDIT)  platform</a:t>
            </a:r>
          </a:p>
          <a:p>
            <a:pPr>
              <a:lnSpc>
                <a:spcPct val="150000"/>
              </a:lnSpc>
            </a:pPr>
            <a:r>
              <a:rPr lang="en-GB" sz="1800"/>
              <a:t>Choice of submission routes </a:t>
            </a:r>
          </a:p>
          <a:p>
            <a:pPr lvl="1">
              <a:lnSpc>
                <a:spcPct val="160000"/>
              </a:lnSpc>
            </a:pPr>
            <a:r>
              <a:rPr lang="en-GB" sz="1400"/>
              <a:t>File upload</a:t>
            </a:r>
          </a:p>
          <a:p>
            <a:pPr lvl="1">
              <a:lnSpc>
                <a:spcPct val="150000"/>
              </a:lnSpc>
            </a:pPr>
            <a:r>
              <a:rPr lang="en-GB" sz="1400"/>
              <a:t>API</a:t>
            </a:r>
          </a:p>
          <a:p>
            <a:pPr lvl="1">
              <a:lnSpc>
                <a:spcPct val="150000"/>
              </a:lnSpc>
            </a:pPr>
            <a:r>
              <a:rPr lang="en-GB" sz="1400"/>
              <a:t>Webform</a:t>
            </a:r>
          </a:p>
          <a:p>
            <a:pPr lvl="1">
              <a:lnSpc>
                <a:spcPct val="150000"/>
              </a:lnSpc>
            </a:pPr>
            <a:r>
              <a:rPr lang="en-GB" sz="1400"/>
              <a:t>FDP Local Tenant </a:t>
            </a:r>
          </a:p>
          <a:p>
            <a:pPr>
              <a:lnSpc>
                <a:spcPct val="150000"/>
              </a:lnSpc>
            </a:pPr>
            <a:r>
              <a:rPr lang="en-GB" sz="1800"/>
              <a:t>Consistent submission &amp; data validation</a:t>
            </a:r>
          </a:p>
          <a:p>
            <a:pPr>
              <a:lnSpc>
                <a:spcPct val="150000"/>
              </a:lnSpc>
            </a:pPr>
            <a:r>
              <a:rPr lang="en-GB" sz="1800"/>
              <a:t>Collection management &amp; monitoring</a:t>
            </a:r>
          </a:p>
        </p:txBody>
      </p:sp>
      <p:pic>
        <p:nvPicPr>
          <p:cNvPr id="5" name="Picture 4">
            <a:extLst>
              <a:ext uri="{FF2B5EF4-FFF2-40B4-BE49-F238E27FC236}">
                <a16:creationId xmlns:a16="http://schemas.microsoft.com/office/drawing/2014/main" id="{61269320-9D6B-80BD-9A85-C027834C0CEC}"/>
              </a:ext>
            </a:extLst>
          </p:cNvPr>
          <p:cNvPicPr>
            <a:picLocks noChangeAspect="1"/>
          </p:cNvPicPr>
          <p:nvPr/>
        </p:nvPicPr>
        <p:blipFill>
          <a:blip r:embed="rId3"/>
          <a:srcRect b="10412"/>
          <a:stretch>
            <a:fillRect/>
          </a:stretch>
        </p:blipFill>
        <p:spPr>
          <a:xfrm>
            <a:off x="5891784" y="331966"/>
            <a:ext cx="5148072" cy="5556770"/>
          </a:xfrm>
          <a:prstGeom prst="rect">
            <a:avLst/>
          </a:prstGeom>
          <a:ln w="3175">
            <a:solidFill>
              <a:schemeClr val="tx1"/>
            </a:solidFill>
          </a:ln>
        </p:spPr>
      </p:pic>
    </p:spTree>
    <p:extLst>
      <p:ext uri="{BB962C8B-B14F-4D97-AF65-F5344CB8AC3E}">
        <p14:creationId xmlns:p14="http://schemas.microsoft.com/office/powerpoint/2010/main" val="2650213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1DB48-F4FE-E02A-5DF1-4B73AE96507D}"/>
              </a:ext>
            </a:extLst>
          </p:cNvPr>
          <p:cNvSpPr>
            <a:spLocks noGrp="1"/>
          </p:cNvSpPr>
          <p:nvPr>
            <p:ph type="title"/>
          </p:nvPr>
        </p:nvSpPr>
        <p:spPr>
          <a:xfrm>
            <a:off x="630936" y="551422"/>
            <a:ext cx="4762699" cy="1719072"/>
          </a:xfrm>
        </p:spPr>
        <p:txBody>
          <a:bodyPr anchor="t">
            <a:noAutofit/>
          </a:bodyPr>
          <a:lstStyle/>
          <a:p>
            <a:r>
              <a:rPr lang="en-GB" sz="2800" b="1"/>
              <a:t>How will data submitters use NDSP to submit LCS records?</a:t>
            </a:r>
          </a:p>
        </p:txBody>
      </p:sp>
      <p:sp>
        <p:nvSpPr>
          <p:cNvPr id="3" name="Content Placeholder 2">
            <a:extLst>
              <a:ext uri="{FF2B5EF4-FFF2-40B4-BE49-F238E27FC236}">
                <a16:creationId xmlns:a16="http://schemas.microsoft.com/office/drawing/2014/main" id="{D1DBC924-CCBB-55A8-2762-5CFCD683E138}"/>
              </a:ext>
            </a:extLst>
          </p:cNvPr>
          <p:cNvSpPr>
            <a:spLocks noGrp="1"/>
          </p:cNvSpPr>
          <p:nvPr>
            <p:ph idx="1"/>
          </p:nvPr>
        </p:nvSpPr>
        <p:spPr>
          <a:xfrm>
            <a:off x="630935" y="1722873"/>
            <a:ext cx="5636301" cy="4760223"/>
          </a:xfrm>
        </p:spPr>
        <p:txBody>
          <a:bodyPr anchor="t">
            <a:normAutofit fontScale="92500" lnSpcReduction="20000"/>
          </a:bodyPr>
          <a:lstStyle/>
          <a:p>
            <a:pPr>
              <a:lnSpc>
                <a:spcPct val="150000"/>
              </a:lnSpc>
            </a:pPr>
            <a:r>
              <a:rPr lang="en-GB" sz="1800"/>
              <a:t>Data submitters will be able to upload LCS files via a web interface or an API.</a:t>
            </a:r>
          </a:p>
          <a:p>
            <a:pPr>
              <a:lnSpc>
                <a:spcPct val="150000"/>
              </a:lnSpc>
            </a:pPr>
            <a:r>
              <a:rPr lang="en-GB" sz="1800"/>
              <a:t>The files are checked against a set of validation rules, and the submitter will get detailed feedback to allow them to address any errors against the ETOS.</a:t>
            </a:r>
          </a:p>
          <a:p>
            <a:pPr>
              <a:lnSpc>
                <a:spcPct val="150000"/>
              </a:lnSpc>
            </a:pPr>
            <a:r>
              <a:rPr lang="en-GB" sz="1800"/>
              <a:t>Registered submitters will get reminders about collection windows opening, and when they are due to close.</a:t>
            </a:r>
          </a:p>
          <a:p>
            <a:pPr>
              <a:lnSpc>
                <a:spcPct val="150000"/>
              </a:lnSpc>
            </a:pPr>
            <a:r>
              <a:rPr lang="en-GB" sz="1800"/>
              <a:t>We recently carried out some user research with LCS submitters to get feedback on the web submission journey: participants found the workflow straight forward and were able to submit dummy data files.</a:t>
            </a:r>
          </a:p>
        </p:txBody>
      </p:sp>
      <p:pic>
        <p:nvPicPr>
          <p:cNvPr id="6" name="Picture 5">
            <a:extLst>
              <a:ext uri="{FF2B5EF4-FFF2-40B4-BE49-F238E27FC236}">
                <a16:creationId xmlns:a16="http://schemas.microsoft.com/office/drawing/2014/main" id="{D351AA3E-2881-8FCC-301B-9AC704DD5E09}"/>
              </a:ext>
            </a:extLst>
          </p:cNvPr>
          <p:cNvPicPr>
            <a:picLocks noChangeAspect="1"/>
          </p:cNvPicPr>
          <p:nvPr/>
        </p:nvPicPr>
        <p:blipFill>
          <a:blip r:embed="rId3"/>
          <a:stretch>
            <a:fillRect/>
          </a:stretch>
        </p:blipFill>
        <p:spPr>
          <a:xfrm>
            <a:off x="6267236" y="965174"/>
            <a:ext cx="5849361" cy="4384066"/>
          </a:xfrm>
          <a:prstGeom prst="rect">
            <a:avLst/>
          </a:prstGeom>
        </p:spPr>
      </p:pic>
    </p:spTree>
    <p:extLst>
      <p:ext uri="{BB962C8B-B14F-4D97-AF65-F5344CB8AC3E}">
        <p14:creationId xmlns:p14="http://schemas.microsoft.com/office/powerpoint/2010/main" val="41142877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7B947E-F4F9-DC53-D04F-0E239A8E8863}"/>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8138A91-9928-8B1E-CB06-63B88A4C62DD}"/>
              </a:ext>
            </a:extLst>
          </p:cNvPr>
          <p:cNvSpPr>
            <a:spLocks noGrp="1"/>
          </p:cNvSpPr>
          <p:nvPr>
            <p:ph idx="1"/>
          </p:nvPr>
        </p:nvSpPr>
        <p:spPr>
          <a:xfrm>
            <a:off x="552000" y="2726848"/>
            <a:ext cx="11088000" cy="3456000"/>
          </a:xfrm>
        </p:spPr>
        <p:txBody>
          <a:bodyPr vert="horz" lIns="0" tIns="0" rIns="0" bIns="0" numCol="1" spcCol="432000" rtlCol="0" anchor="t">
            <a:noAutofit/>
          </a:bodyPr>
          <a:lstStyle/>
          <a:p>
            <a:r>
              <a:rPr lang="en-GB"/>
              <a:t>You’ll be able to view:</a:t>
            </a:r>
          </a:p>
          <a:p>
            <a:pPr marL="342900" indent="-342900">
              <a:buFont typeface="Arial" panose="020B0604020202020204" pitchFamily="34" charset="0"/>
              <a:buChar char="•"/>
            </a:pPr>
            <a:r>
              <a:rPr lang="en-GB"/>
              <a:t>Progress for each submission window: how much data has been submitted.</a:t>
            </a:r>
          </a:p>
          <a:p>
            <a:pPr marL="342900" indent="-342900">
              <a:buFont typeface="Arial" panose="020B0604020202020204" pitchFamily="34" charset="0"/>
              <a:buChar char="•"/>
            </a:pPr>
            <a:r>
              <a:rPr lang="en-GB"/>
              <a:t>An overview of submissions made by each submitting organisation in your area.</a:t>
            </a:r>
            <a:endParaRPr lang="en-GB">
              <a:cs typeface="Arial"/>
            </a:endParaRPr>
          </a:p>
          <a:p>
            <a:pPr marL="342900" indent="-342900">
              <a:buFont typeface="Arial" panose="020B0604020202020204" pitchFamily="34" charset="0"/>
              <a:buChar char="•"/>
            </a:pPr>
            <a:r>
              <a:rPr lang="en-GB"/>
              <a:t>Summaries of submission issues, and which organisations are having problems.</a:t>
            </a:r>
          </a:p>
          <a:p>
            <a:pPr marL="342900" indent="-342900">
              <a:buFont typeface="Arial" panose="020B0604020202020204" pitchFamily="34" charset="0"/>
              <a:buChar char="•"/>
            </a:pPr>
            <a:endParaRPr lang="en-GB"/>
          </a:p>
          <a:p>
            <a:r>
              <a:rPr lang="en-GB"/>
              <a:t>You won't be able to see:</a:t>
            </a:r>
          </a:p>
          <a:p>
            <a:pPr marL="342900" indent="-342900">
              <a:buFont typeface="Arial" panose="020B0604020202020204" pitchFamily="34" charset="0"/>
              <a:buChar char="•"/>
            </a:pPr>
            <a:r>
              <a:rPr lang="en-GB"/>
              <a:t>Information about submissions outside of your cancer alliance.</a:t>
            </a:r>
          </a:p>
          <a:p>
            <a:pPr marL="342900" indent="-342900">
              <a:buFont typeface="Arial" panose="020B0604020202020204" pitchFamily="34" charset="0"/>
              <a:buChar char="•"/>
            </a:pPr>
            <a:r>
              <a:rPr lang="en-GB"/>
              <a:t>Patient identifiable data</a:t>
            </a:r>
            <a:br>
              <a:rPr lang="en-GB"/>
            </a:br>
            <a:endParaRPr lang="en-GB"/>
          </a:p>
          <a:p>
            <a:endParaRPr lang="en-GB"/>
          </a:p>
        </p:txBody>
      </p:sp>
      <p:sp>
        <p:nvSpPr>
          <p:cNvPr id="3" name="Text Placeholder 2">
            <a:extLst>
              <a:ext uri="{FF2B5EF4-FFF2-40B4-BE49-F238E27FC236}">
                <a16:creationId xmlns:a16="http://schemas.microsoft.com/office/drawing/2014/main" id="{62FC6476-CD9F-FFF1-698B-AFE16EC6C889}"/>
              </a:ext>
            </a:extLst>
          </p:cNvPr>
          <p:cNvSpPr>
            <a:spLocks noGrp="1"/>
          </p:cNvSpPr>
          <p:nvPr>
            <p:ph type="body" sz="quarter" idx="13"/>
          </p:nvPr>
        </p:nvSpPr>
        <p:spPr>
          <a:xfrm>
            <a:off x="432000" y="1554571"/>
            <a:ext cx="11050700" cy="462017"/>
          </a:xfrm>
        </p:spPr>
        <p:txBody>
          <a:bodyPr numCol="1"/>
          <a:lstStyle/>
          <a:p>
            <a:r>
              <a:rPr lang="en-GB"/>
              <a:t>Enabling Cancer Alliances to track file submissions from the data submitters in your locality.</a:t>
            </a:r>
          </a:p>
        </p:txBody>
      </p:sp>
      <p:sp>
        <p:nvSpPr>
          <p:cNvPr id="4" name="Title 3">
            <a:extLst>
              <a:ext uri="{FF2B5EF4-FFF2-40B4-BE49-F238E27FC236}">
                <a16:creationId xmlns:a16="http://schemas.microsoft.com/office/drawing/2014/main" id="{EC15919C-CA3F-E967-F6EF-5866F9FD9489}"/>
              </a:ext>
            </a:extLst>
          </p:cNvPr>
          <p:cNvSpPr>
            <a:spLocks noGrp="1"/>
          </p:cNvSpPr>
          <p:nvPr>
            <p:ph type="title"/>
          </p:nvPr>
        </p:nvSpPr>
        <p:spPr/>
        <p:txBody>
          <a:bodyPr/>
          <a:lstStyle/>
          <a:p>
            <a:r>
              <a:rPr lang="en-GB"/>
              <a:t>NDSP Submission monitoring</a:t>
            </a:r>
          </a:p>
        </p:txBody>
      </p:sp>
    </p:spTree>
    <p:extLst>
      <p:ext uri="{BB962C8B-B14F-4D97-AF65-F5344CB8AC3E}">
        <p14:creationId xmlns:p14="http://schemas.microsoft.com/office/powerpoint/2010/main" val="3932229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6EF26A-DF96-FD1A-A177-6486126114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118476-C68B-390C-329B-5E8B943A7691}"/>
              </a:ext>
            </a:extLst>
          </p:cNvPr>
          <p:cNvSpPr>
            <a:spLocks noGrp="1"/>
          </p:cNvSpPr>
          <p:nvPr>
            <p:ph type="title"/>
          </p:nvPr>
        </p:nvSpPr>
        <p:spPr>
          <a:xfrm>
            <a:off x="630936" y="589923"/>
            <a:ext cx="4762699" cy="1719072"/>
          </a:xfrm>
        </p:spPr>
        <p:txBody>
          <a:bodyPr anchor="b">
            <a:noAutofit/>
          </a:bodyPr>
          <a:lstStyle/>
          <a:p>
            <a:r>
              <a:rPr lang="en-GB" sz="3200" b="1"/>
              <a:t>LCS monitoring:</a:t>
            </a:r>
            <a:br>
              <a:rPr lang="en-GB" sz="3200" b="1"/>
            </a:br>
            <a:r>
              <a:rPr lang="en-GB" sz="3200" b="1"/>
              <a:t>home page</a:t>
            </a:r>
          </a:p>
        </p:txBody>
      </p:sp>
      <p:sp>
        <p:nvSpPr>
          <p:cNvPr id="3" name="Content Placeholder 2">
            <a:extLst>
              <a:ext uri="{FF2B5EF4-FFF2-40B4-BE49-F238E27FC236}">
                <a16:creationId xmlns:a16="http://schemas.microsoft.com/office/drawing/2014/main" id="{014F0B62-15F8-10BC-BCD3-D14356EC447E}"/>
              </a:ext>
            </a:extLst>
          </p:cNvPr>
          <p:cNvSpPr>
            <a:spLocks noGrp="1"/>
          </p:cNvSpPr>
          <p:nvPr>
            <p:ph idx="1"/>
          </p:nvPr>
        </p:nvSpPr>
        <p:spPr>
          <a:xfrm>
            <a:off x="722376" y="4774188"/>
            <a:ext cx="3681183" cy="1237857"/>
          </a:xfrm>
        </p:spPr>
        <p:txBody>
          <a:bodyPr anchor="t">
            <a:normAutofit/>
          </a:bodyPr>
          <a:lstStyle/>
          <a:p>
            <a:pPr marL="0" indent="0">
              <a:lnSpc>
                <a:spcPct val="100000"/>
              </a:lnSpc>
              <a:buNone/>
            </a:pPr>
            <a:r>
              <a:rPr lang="en-GB" sz="2000" i="1">
                <a:solidFill>
                  <a:srgbClr val="C00000"/>
                </a:solidFill>
              </a:rPr>
              <a:t>Please note – all the data in this and all the screenshots is dummy data!</a:t>
            </a:r>
          </a:p>
        </p:txBody>
      </p:sp>
      <p:pic>
        <p:nvPicPr>
          <p:cNvPr id="5" name="Picture 4">
            <a:extLst>
              <a:ext uri="{FF2B5EF4-FFF2-40B4-BE49-F238E27FC236}">
                <a16:creationId xmlns:a16="http://schemas.microsoft.com/office/drawing/2014/main" id="{867EEC94-E015-E084-301B-0BE7AE178F9D}"/>
              </a:ext>
            </a:extLst>
          </p:cNvPr>
          <p:cNvPicPr>
            <a:picLocks noChangeAspect="1"/>
          </p:cNvPicPr>
          <p:nvPr/>
        </p:nvPicPr>
        <p:blipFill>
          <a:blip r:embed="rId3"/>
          <a:stretch>
            <a:fillRect/>
          </a:stretch>
        </p:blipFill>
        <p:spPr>
          <a:xfrm>
            <a:off x="5322771" y="0"/>
            <a:ext cx="6897610" cy="6881455"/>
          </a:xfrm>
          <a:prstGeom prst="rect">
            <a:avLst/>
          </a:prstGeom>
        </p:spPr>
      </p:pic>
    </p:spTree>
    <p:extLst>
      <p:ext uri="{BB962C8B-B14F-4D97-AF65-F5344CB8AC3E}">
        <p14:creationId xmlns:p14="http://schemas.microsoft.com/office/powerpoint/2010/main" val="3692331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DA72E6-FB71-3F38-0949-035618F070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30BA00-A135-40F5-C618-3B87E7C4677C}"/>
              </a:ext>
            </a:extLst>
          </p:cNvPr>
          <p:cNvSpPr>
            <a:spLocks noGrp="1"/>
          </p:cNvSpPr>
          <p:nvPr>
            <p:ph type="title"/>
          </p:nvPr>
        </p:nvSpPr>
        <p:spPr>
          <a:xfrm>
            <a:off x="630936" y="589923"/>
            <a:ext cx="4762699" cy="1719072"/>
          </a:xfrm>
        </p:spPr>
        <p:txBody>
          <a:bodyPr anchor="b">
            <a:noAutofit/>
          </a:bodyPr>
          <a:lstStyle/>
          <a:p>
            <a:r>
              <a:rPr lang="en-GB" sz="3200" b="1"/>
              <a:t>Performance by reporting period</a:t>
            </a:r>
          </a:p>
        </p:txBody>
      </p:sp>
      <p:sp>
        <p:nvSpPr>
          <p:cNvPr id="3" name="Content Placeholder 2">
            <a:extLst>
              <a:ext uri="{FF2B5EF4-FFF2-40B4-BE49-F238E27FC236}">
                <a16:creationId xmlns:a16="http://schemas.microsoft.com/office/drawing/2014/main" id="{9BA3FE05-1BDC-9ADD-B1D2-46100772DCEF}"/>
              </a:ext>
            </a:extLst>
          </p:cNvPr>
          <p:cNvSpPr>
            <a:spLocks noGrp="1"/>
          </p:cNvSpPr>
          <p:nvPr>
            <p:ph idx="1"/>
          </p:nvPr>
        </p:nvSpPr>
        <p:spPr>
          <a:xfrm>
            <a:off x="630935" y="2483751"/>
            <a:ext cx="3681183" cy="2819770"/>
          </a:xfrm>
        </p:spPr>
        <p:txBody>
          <a:bodyPr anchor="t">
            <a:normAutofit/>
          </a:bodyPr>
          <a:lstStyle/>
          <a:p>
            <a:pPr marL="0" indent="0">
              <a:lnSpc>
                <a:spcPct val="150000"/>
              </a:lnSpc>
              <a:buNone/>
            </a:pPr>
            <a:r>
              <a:rPr lang="en-GB" sz="1800"/>
              <a:t>Review how many files have been submitted for a reporting period.</a:t>
            </a:r>
            <a:br>
              <a:rPr lang="en-GB" sz="1800"/>
            </a:br>
            <a:br>
              <a:rPr lang="en-GB" sz="1800"/>
            </a:br>
            <a:r>
              <a:rPr lang="en-GB" sz="1800"/>
              <a:t>Clicking on one of the ‘view’ links takes you to a more detailed view of a submission window. </a:t>
            </a:r>
          </a:p>
        </p:txBody>
      </p:sp>
      <p:pic>
        <p:nvPicPr>
          <p:cNvPr id="1026" name="Picture 2">
            <a:extLst>
              <a:ext uri="{FF2B5EF4-FFF2-40B4-BE49-F238E27FC236}">
                <a16:creationId xmlns:a16="http://schemas.microsoft.com/office/drawing/2014/main" id="{6062338B-0120-78D5-394B-2FBACB9DAF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2764" y="0"/>
            <a:ext cx="71628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11964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C10B3C-BC4E-C2B3-798F-9365B6C16F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47088D-58C0-1E9A-CF7B-1C94EB866767}"/>
              </a:ext>
            </a:extLst>
          </p:cNvPr>
          <p:cNvSpPr>
            <a:spLocks noGrp="1"/>
          </p:cNvSpPr>
          <p:nvPr>
            <p:ph type="title"/>
          </p:nvPr>
        </p:nvSpPr>
        <p:spPr>
          <a:xfrm>
            <a:off x="588764" y="626499"/>
            <a:ext cx="4762699" cy="1719072"/>
          </a:xfrm>
        </p:spPr>
        <p:txBody>
          <a:bodyPr anchor="b">
            <a:noAutofit/>
          </a:bodyPr>
          <a:lstStyle/>
          <a:p>
            <a:r>
              <a:rPr lang="en-GB" sz="3200" b="1"/>
              <a:t>Reporting period – see more detail..</a:t>
            </a:r>
          </a:p>
        </p:txBody>
      </p:sp>
      <p:sp>
        <p:nvSpPr>
          <p:cNvPr id="3" name="Content Placeholder 2">
            <a:extLst>
              <a:ext uri="{FF2B5EF4-FFF2-40B4-BE49-F238E27FC236}">
                <a16:creationId xmlns:a16="http://schemas.microsoft.com/office/drawing/2014/main" id="{F7582F5A-D857-B9B4-398C-954BCE2B9A39}"/>
              </a:ext>
            </a:extLst>
          </p:cNvPr>
          <p:cNvSpPr>
            <a:spLocks noGrp="1"/>
          </p:cNvSpPr>
          <p:nvPr>
            <p:ph idx="1"/>
          </p:nvPr>
        </p:nvSpPr>
        <p:spPr>
          <a:xfrm>
            <a:off x="630935" y="2483751"/>
            <a:ext cx="3681183" cy="2819770"/>
          </a:xfrm>
        </p:spPr>
        <p:txBody>
          <a:bodyPr anchor="t">
            <a:normAutofit fontScale="85000" lnSpcReduction="10000"/>
          </a:bodyPr>
          <a:lstStyle/>
          <a:p>
            <a:pPr marL="0" indent="0">
              <a:lnSpc>
                <a:spcPct val="150000"/>
              </a:lnSpc>
              <a:buNone/>
            </a:pPr>
            <a:r>
              <a:rPr lang="en-GB" sz="1800"/>
              <a:t>View more details on how each organisation is progressing with their submissions within the October 2026 reporting period. </a:t>
            </a:r>
            <a:br>
              <a:rPr lang="en-GB" sz="1800"/>
            </a:br>
            <a:br>
              <a:rPr lang="en-GB" sz="1800"/>
            </a:br>
            <a:r>
              <a:rPr lang="en-GB" sz="1800"/>
              <a:t>Clicking on one of the ‘view’ links in the table takes you to a more detailed view of the organisation’s progress.</a:t>
            </a:r>
          </a:p>
        </p:txBody>
      </p:sp>
      <p:pic>
        <p:nvPicPr>
          <p:cNvPr id="2050" name="Picture 2">
            <a:extLst>
              <a:ext uri="{FF2B5EF4-FFF2-40B4-BE49-F238E27FC236}">
                <a16:creationId xmlns:a16="http://schemas.microsoft.com/office/drawing/2014/main" id="{69611966-133C-8D45-2A96-1923C9EAA9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1463" y="0"/>
            <a:ext cx="68405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63311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9CDC08-4F7C-5AD8-144A-A040D7AA53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76E871-8177-0A60-F760-2637AB1D5869}"/>
              </a:ext>
            </a:extLst>
          </p:cNvPr>
          <p:cNvSpPr>
            <a:spLocks noGrp="1"/>
          </p:cNvSpPr>
          <p:nvPr>
            <p:ph type="title"/>
          </p:nvPr>
        </p:nvSpPr>
        <p:spPr>
          <a:xfrm>
            <a:off x="630936" y="589923"/>
            <a:ext cx="4762699" cy="1719072"/>
          </a:xfrm>
        </p:spPr>
        <p:txBody>
          <a:bodyPr anchor="b">
            <a:noAutofit/>
          </a:bodyPr>
          <a:lstStyle/>
          <a:p>
            <a:r>
              <a:rPr lang="en-GB" sz="3200" b="1"/>
              <a:t>Performance by organisation</a:t>
            </a:r>
          </a:p>
        </p:txBody>
      </p:sp>
      <p:sp>
        <p:nvSpPr>
          <p:cNvPr id="3" name="Content Placeholder 2">
            <a:extLst>
              <a:ext uri="{FF2B5EF4-FFF2-40B4-BE49-F238E27FC236}">
                <a16:creationId xmlns:a16="http://schemas.microsoft.com/office/drawing/2014/main" id="{D4317E83-8024-E290-4A11-B939B196CC97}"/>
              </a:ext>
            </a:extLst>
          </p:cNvPr>
          <p:cNvSpPr>
            <a:spLocks noGrp="1"/>
          </p:cNvSpPr>
          <p:nvPr>
            <p:ph idx="1"/>
          </p:nvPr>
        </p:nvSpPr>
        <p:spPr>
          <a:xfrm>
            <a:off x="630936" y="2511183"/>
            <a:ext cx="3681183" cy="2819770"/>
          </a:xfrm>
        </p:spPr>
        <p:txBody>
          <a:bodyPr anchor="t">
            <a:normAutofit/>
          </a:bodyPr>
          <a:lstStyle/>
          <a:p>
            <a:pPr marL="0" indent="0">
              <a:lnSpc>
                <a:spcPct val="150000"/>
              </a:lnSpc>
              <a:buNone/>
            </a:pPr>
            <a:r>
              <a:rPr lang="en-GB" sz="1800"/>
              <a:t>This gives you a view of which organisations within your cancer alliance are submitting data, and gives an overview of all their submissions.</a:t>
            </a:r>
          </a:p>
        </p:txBody>
      </p:sp>
      <p:pic>
        <p:nvPicPr>
          <p:cNvPr id="3074" name="Picture 2">
            <a:extLst>
              <a:ext uri="{FF2B5EF4-FFF2-40B4-BE49-F238E27FC236}">
                <a16:creationId xmlns:a16="http://schemas.microsoft.com/office/drawing/2014/main" id="{D37196D7-8D68-108B-336D-9A33FD7442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7810" y="0"/>
            <a:ext cx="67833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80717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F5E3DA-21C2-4303-68B2-3714A6122D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44F9F8D-729B-16E6-671A-38CA4C9DD2F3}"/>
              </a:ext>
            </a:extLst>
          </p:cNvPr>
          <p:cNvSpPr>
            <a:spLocks noGrp="1"/>
          </p:cNvSpPr>
          <p:nvPr>
            <p:ph type="title"/>
          </p:nvPr>
        </p:nvSpPr>
        <p:spPr>
          <a:xfrm>
            <a:off x="630936" y="589923"/>
            <a:ext cx="4762699" cy="1719072"/>
          </a:xfrm>
        </p:spPr>
        <p:txBody>
          <a:bodyPr anchor="b">
            <a:noAutofit/>
          </a:bodyPr>
          <a:lstStyle/>
          <a:p>
            <a:r>
              <a:rPr lang="en-GB" sz="3200" b="1"/>
              <a:t>Reporting period – organisation progress details</a:t>
            </a:r>
          </a:p>
        </p:txBody>
      </p:sp>
      <p:sp>
        <p:nvSpPr>
          <p:cNvPr id="3" name="Content Placeholder 2">
            <a:extLst>
              <a:ext uri="{FF2B5EF4-FFF2-40B4-BE49-F238E27FC236}">
                <a16:creationId xmlns:a16="http://schemas.microsoft.com/office/drawing/2014/main" id="{35DA09BF-4646-CDAD-0CDD-F305E91F27BB}"/>
              </a:ext>
            </a:extLst>
          </p:cNvPr>
          <p:cNvSpPr>
            <a:spLocks noGrp="1"/>
          </p:cNvSpPr>
          <p:nvPr>
            <p:ph idx="1"/>
          </p:nvPr>
        </p:nvSpPr>
        <p:spPr>
          <a:xfrm>
            <a:off x="630935" y="2483751"/>
            <a:ext cx="3681183" cy="2819770"/>
          </a:xfrm>
        </p:spPr>
        <p:txBody>
          <a:bodyPr anchor="t">
            <a:normAutofit fontScale="92500"/>
          </a:bodyPr>
          <a:lstStyle/>
          <a:p>
            <a:pPr marL="0" indent="0">
              <a:lnSpc>
                <a:spcPct val="150000"/>
              </a:lnSpc>
              <a:buNone/>
            </a:pPr>
            <a:r>
              <a:rPr lang="en-GB" sz="1800"/>
              <a:t>Here, you can view more details on how each organisation is progressing with their submissions. </a:t>
            </a:r>
            <a:br>
              <a:rPr lang="en-GB" sz="1800"/>
            </a:br>
            <a:br>
              <a:rPr lang="en-GB" sz="1800"/>
            </a:br>
            <a:r>
              <a:rPr lang="en-GB" sz="1800"/>
              <a:t>The table includes a summary of each attempted submission, and the outcome.</a:t>
            </a:r>
          </a:p>
        </p:txBody>
      </p:sp>
      <p:pic>
        <p:nvPicPr>
          <p:cNvPr id="6" name="Picture 5">
            <a:extLst>
              <a:ext uri="{FF2B5EF4-FFF2-40B4-BE49-F238E27FC236}">
                <a16:creationId xmlns:a16="http://schemas.microsoft.com/office/drawing/2014/main" id="{ADC8C69C-D6C3-68C8-7DC0-5626045E5983}"/>
              </a:ext>
            </a:extLst>
          </p:cNvPr>
          <p:cNvPicPr>
            <a:picLocks noChangeAspect="1"/>
          </p:cNvPicPr>
          <p:nvPr/>
        </p:nvPicPr>
        <p:blipFill>
          <a:blip r:embed="rId3"/>
          <a:stretch>
            <a:fillRect/>
          </a:stretch>
        </p:blipFill>
        <p:spPr>
          <a:xfrm>
            <a:off x="5206237" y="1097280"/>
            <a:ext cx="6841799" cy="4305380"/>
          </a:xfrm>
          <a:prstGeom prst="rect">
            <a:avLst/>
          </a:prstGeom>
        </p:spPr>
      </p:pic>
    </p:spTree>
    <p:extLst>
      <p:ext uri="{BB962C8B-B14F-4D97-AF65-F5344CB8AC3E}">
        <p14:creationId xmlns:p14="http://schemas.microsoft.com/office/powerpoint/2010/main" val="12104158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80B9C0-4BB5-3204-C106-CFC1831769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F979C9C-7D05-E457-05D8-32BD5D912240}"/>
              </a:ext>
            </a:extLst>
          </p:cNvPr>
          <p:cNvSpPr>
            <a:spLocks noGrp="1"/>
          </p:cNvSpPr>
          <p:nvPr>
            <p:ph type="title"/>
          </p:nvPr>
        </p:nvSpPr>
        <p:spPr>
          <a:xfrm>
            <a:off x="630936" y="589923"/>
            <a:ext cx="4762699" cy="1719072"/>
          </a:xfrm>
        </p:spPr>
        <p:txBody>
          <a:bodyPr anchor="b">
            <a:noAutofit/>
          </a:bodyPr>
          <a:lstStyle/>
          <a:p>
            <a:r>
              <a:rPr lang="en-GB" sz="3200" b="1"/>
              <a:t>Errors overview</a:t>
            </a:r>
          </a:p>
        </p:txBody>
      </p:sp>
      <p:sp>
        <p:nvSpPr>
          <p:cNvPr id="3" name="Content Placeholder 2">
            <a:extLst>
              <a:ext uri="{FF2B5EF4-FFF2-40B4-BE49-F238E27FC236}">
                <a16:creationId xmlns:a16="http://schemas.microsoft.com/office/drawing/2014/main" id="{23C06D79-1635-2E50-09EF-1A98F032747C}"/>
              </a:ext>
            </a:extLst>
          </p:cNvPr>
          <p:cNvSpPr>
            <a:spLocks noGrp="1"/>
          </p:cNvSpPr>
          <p:nvPr>
            <p:ph idx="1"/>
          </p:nvPr>
        </p:nvSpPr>
        <p:spPr>
          <a:xfrm>
            <a:off x="630936" y="2511183"/>
            <a:ext cx="3681183" cy="2819770"/>
          </a:xfrm>
        </p:spPr>
        <p:txBody>
          <a:bodyPr anchor="t">
            <a:normAutofit fontScale="85000" lnSpcReduction="20000"/>
          </a:bodyPr>
          <a:lstStyle/>
          <a:p>
            <a:pPr marL="0" indent="0">
              <a:lnSpc>
                <a:spcPct val="150000"/>
              </a:lnSpc>
              <a:buNone/>
            </a:pPr>
            <a:r>
              <a:rPr lang="en-GB" sz="1800"/>
              <a:t>Within your Cancer Alliance – view which errors are most common across all organisations. You can view for a particular reporting period, or by a range of reporting periods.</a:t>
            </a:r>
            <a:br>
              <a:rPr lang="en-GB" sz="1800"/>
            </a:br>
            <a:br>
              <a:rPr lang="en-GB" sz="1800"/>
            </a:br>
            <a:r>
              <a:rPr lang="en-GB" sz="1800"/>
              <a:t>Expanding the ‘+’ box will give you a view of which organisations are having problems. </a:t>
            </a:r>
          </a:p>
        </p:txBody>
      </p:sp>
      <p:pic>
        <p:nvPicPr>
          <p:cNvPr id="6" name="Picture 5">
            <a:extLst>
              <a:ext uri="{FF2B5EF4-FFF2-40B4-BE49-F238E27FC236}">
                <a16:creationId xmlns:a16="http://schemas.microsoft.com/office/drawing/2014/main" id="{499725B6-DE92-644B-840E-0950A8104301}"/>
              </a:ext>
            </a:extLst>
          </p:cNvPr>
          <p:cNvPicPr>
            <a:picLocks noChangeAspect="1"/>
          </p:cNvPicPr>
          <p:nvPr/>
        </p:nvPicPr>
        <p:blipFill>
          <a:blip r:embed="rId3"/>
          <a:stretch>
            <a:fillRect/>
          </a:stretch>
        </p:blipFill>
        <p:spPr>
          <a:xfrm>
            <a:off x="5627840" y="0"/>
            <a:ext cx="6564160" cy="6858000"/>
          </a:xfrm>
          <a:prstGeom prst="rect">
            <a:avLst/>
          </a:prstGeom>
        </p:spPr>
      </p:pic>
    </p:spTree>
    <p:extLst>
      <p:ext uri="{BB962C8B-B14F-4D97-AF65-F5344CB8AC3E}">
        <p14:creationId xmlns:p14="http://schemas.microsoft.com/office/powerpoint/2010/main" val="12650412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8DC36-115E-1E2E-C212-F28CD2680A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A32F9A-212F-0E63-E9DE-9C22589880C7}"/>
              </a:ext>
            </a:extLst>
          </p:cNvPr>
          <p:cNvSpPr>
            <a:spLocks noGrp="1"/>
          </p:cNvSpPr>
          <p:nvPr>
            <p:ph type="title"/>
          </p:nvPr>
        </p:nvSpPr>
        <p:spPr>
          <a:xfrm>
            <a:off x="630936" y="1294011"/>
            <a:ext cx="4762699" cy="1719072"/>
          </a:xfrm>
        </p:spPr>
        <p:txBody>
          <a:bodyPr anchor="b">
            <a:noAutofit/>
          </a:bodyPr>
          <a:lstStyle/>
          <a:p>
            <a:r>
              <a:rPr lang="en-GB" sz="3200" b="1"/>
              <a:t>Which organisations are having difficulties with a particular data item?</a:t>
            </a:r>
          </a:p>
        </p:txBody>
      </p:sp>
      <p:sp>
        <p:nvSpPr>
          <p:cNvPr id="3" name="Content Placeholder 2">
            <a:extLst>
              <a:ext uri="{FF2B5EF4-FFF2-40B4-BE49-F238E27FC236}">
                <a16:creationId xmlns:a16="http://schemas.microsoft.com/office/drawing/2014/main" id="{50DF8F91-94A8-4B6E-F6C2-5343D19AC39A}"/>
              </a:ext>
            </a:extLst>
          </p:cNvPr>
          <p:cNvSpPr>
            <a:spLocks noGrp="1"/>
          </p:cNvSpPr>
          <p:nvPr>
            <p:ph idx="1"/>
          </p:nvPr>
        </p:nvSpPr>
        <p:spPr>
          <a:xfrm>
            <a:off x="630936" y="3215271"/>
            <a:ext cx="3681183" cy="2819770"/>
          </a:xfrm>
        </p:spPr>
        <p:txBody>
          <a:bodyPr anchor="t">
            <a:normAutofit/>
          </a:bodyPr>
          <a:lstStyle/>
          <a:p>
            <a:pPr marL="0" indent="0">
              <a:lnSpc>
                <a:spcPct val="150000"/>
              </a:lnSpc>
              <a:buNone/>
            </a:pPr>
            <a:r>
              <a:rPr lang="en-GB" sz="1800"/>
              <a:t>View a list of how often the error has occurred for organisations in your area.</a:t>
            </a:r>
          </a:p>
        </p:txBody>
      </p:sp>
      <p:pic>
        <p:nvPicPr>
          <p:cNvPr id="4098" name="Picture 2">
            <a:extLst>
              <a:ext uri="{FF2B5EF4-FFF2-40B4-BE49-F238E27FC236}">
                <a16:creationId xmlns:a16="http://schemas.microsoft.com/office/drawing/2014/main" id="{CC682437-AB29-CE71-2B32-AD51BE0B8A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4939" y="0"/>
            <a:ext cx="62992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1941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13C005-C563-C9BD-8D61-FD2EF4E6C3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CA3F7E-7640-8757-BC0D-A71C92A4D585}"/>
              </a:ext>
            </a:extLst>
          </p:cNvPr>
          <p:cNvSpPr>
            <a:spLocks noGrp="1"/>
          </p:cNvSpPr>
          <p:nvPr>
            <p:ph type="title"/>
          </p:nvPr>
        </p:nvSpPr>
        <p:spPr>
          <a:xfrm>
            <a:off x="531675" y="491863"/>
            <a:ext cx="11404154" cy="865186"/>
          </a:xfrm>
        </p:spPr>
        <p:txBody>
          <a:bodyPr anchor="ctr">
            <a:normAutofit/>
          </a:bodyPr>
          <a:lstStyle/>
          <a:p>
            <a:r>
              <a:rPr lang="en-GB"/>
              <a:t>House-keeping </a:t>
            </a:r>
          </a:p>
        </p:txBody>
      </p:sp>
      <p:pic>
        <p:nvPicPr>
          <p:cNvPr id="5" name="Content Placeholder 4" descr="Radio microphone with solid fill">
            <a:extLst>
              <a:ext uri="{FF2B5EF4-FFF2-40B4-BE49-F238E27FC236}">
                <a16:creationId xmlns:a16="http://schemas.microsoft.com/office/drawing/2014/main" id="{1376D2A2-8F2D-03C1-5AAF-A6F35689F16B}"/>
              </a:ext>
            </a:extLst>
          </p:cNvPr>
          <p:cNvPicPr>
            <a:picLocks noGrp="1" noChangeAspect="1"/>
          </p:cNvPicPr>
          <p:nvPr>
            <p:ph idx="1"/>
          </p:nvPr>
        </p:nvPicPr>
        <p:blipFill>
          <a:blip>
            <a:extLst>
              <a:ext uri="{96DAC541-7B7A-43D3-8B79-37D633B846F1}">
                <asvg:svgBlip xmlns:asvg="http://schemas.microsoft.com/office/drawing/2016/SVG/main" r:embed="rId3"/>
              </a:ext>
            </a:extLst>
          </a:blip>
          <a:stretch/>
        </p:blipFill>
        <p:spPr>
          <a:xfrm>
            <a:off x="531675" y="2068416"/>
            <a:ext cx="1936920" cy="1936920"/>
          </a:xfrm>
        </p:spPr>
      </p:pic>
      <p:sp>
        <p:nvSpPr>
          <p:cNvPr id="6" name="TextBox 5">
            <a:extLst>
              <a:ext uri="{FF2B5EF4-FFF2-40B4-BE49-F238E27FC236}">
                <a16:creationId xmlns:a16="http://schemas.microsoft.com/office/drawing/2014/main" id="{1A044840-BF97-6FB5-9844-F35EB3331F98}"/>
              </a:ext>
            </a:extLst>
          </p:cNvPr>
          <p:cNvSpPr txBox="1"/>
          <p:nvPr/>
        </p:nvSpPr>
        <p:spPr>
          <a:xfrm>
            <a:off x="2606464" y="1905506"/>
            <a:ext cx="8586934" cy="1938992"/>
          </a:xfrm>
          <a:prstGeom prst="rect">
            <a:avLst/>
          </a:prstGeom>
          <a:noFill/>
        </p:spPr>
        <p:txBody>
          <a:bodyPr wrap="square" rtlCol="0">
            <a:spAutoFit/>
          </a:bodyPr>
          <a:lstStyle/>
          <a:p>
            <a:r>
              <a:rPr lang="en-GB" sz="2400"/>
              <a:t>We’re going to record the presentations so that we can share  after the session.</a:t>
            </a:r>
            <a:br>
              <a:rPr lang="en-GB" sz="2400"/>
            </a:br>
            <a:br>
              <a:rPr lang="en-GB" sz="2400"/>
            </a:br>
            <a:r>
              <a:rPr lang="en-GB" sz="2400"/>
              <a:t>You’re welcome to add questions in the chat as we go and we’ll come back to them.</a:t>
            </a:r>
          </a:p>
        </p:txBody>
      </p:sp>
    </p:spTree>
    <p:extLst>
      <p:ext uri="{BB962C8B-B14F-4D97-AF65-F5344CB8AC3E}">
        <p14:creationId xmlns:p14="http://schemas.microsoft.com/office/powerpoint/2010/main" val="3075332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42443B-B8BD-37B6-5BAC-7256AC9EBD6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3191414-67D6-444E-20F0-C464BDAC5F16}"/>
              </a:ext>
            </a:extLst>
          </p:cNvPr>
          <p:cNvSpPr>
            <a:spLocks noGrp="1"/>
          </p:cNvSpPr>
          <p:nvPr>
            <p:ph idx="1"/>
          </p:nvPr>
        </p:nvSpPr>
        <p:spPr>
          <a:xfrm>
            <a:off x="552000" y="1538128"/>
            <a:ext cx="11088000" cy="3456000"/>
          </a:xfrm>
        </p:spPr>
        <p:txBody>
          <a:bodyPr numCol="1"/>
          <a:lstStyle/>
          <a:p>
            <a:r>
              <a:rPr lang="en-GB"/>
              <a:t>We’ve just completed some usability testing with internal NHS England monitoring staff who will also use these tools – we’re making some changes to the layout and designs based on their feedback.</a:t>
            </a:r>
            <a:br>
              <a:rPr lang="en-GB"/>
            </a:br>
            <a:br>
              <a:rPr lang="en-GB"/>
            </a:br>
            <a:r>
              <a:rPr lang="en-GB"/>
              <a:t>We’re developing guidance and training materials about how to use the monitoring tools.</a:t>
            </a:r>
            <a:br>
              <a:rPr lang="en-GB"/>
            </a:br>
            <a:br>
              <a:rPr lang="en-GB"/>
            </a:br>
            <a:r>
              <a:rPr lang="en-GB"/>
              <a:t>If you are going to be using the monitoring tools:</a:t>
            </a:r>
            <a:br>
              <a:rPr lang="en-GB"/>
            </a:br>
            <a:r>
              <a:rPr lang="en-GB"/>
              <a:t> - You will need a CIS2 account to access the system. Some of you may already have them but we will share guidance on how to request one. </a:t>
            </a:r>
          </a:p>
          <a:p>
            <a:r>
              <a:rPr lang="en-GB"/>
              <a:t>- Nearer to go live, we will be in touch to request contact details for the CA team members you would like to have monitoring permissions. </a:t>
            </a:r>
            <a:br>
              <a:rPr lang="en-GB" i="1"/>
            </a:br>
            <a:br>
              <a:rPr lang="en-GB"/>
            </a:br>
            <a:endParaRPr lang="en-GB"/>
          </a:p>
          <a:p>
            <a:endParaRPr lang="en-GB"/>
          </a:p>
        </p:txBody>
      </p:sp>
      <p:sp>
        <p:nvSpPr>
          <p:cNvPr id="4" name="Title 3">
            <a:extLst>
              <a:ext uri="{FF2B5EF4-FFF2-40B4-BE49-F238E27FC236}">
                <a16:creationId xmlns:a16="http://schemas.microsoft.com/office/drawing/2014/main" id="{DFBD230F-6D08-EBFD-9E58-2C9B41C80931}"/>
              </a:ext>
            </a:extLst>
          </p:cNvPr>
          <p:cNvSpPr>
            <a:spLocks noGrp="1"/>
          </p:cNvSpPr>
          <p:nvPr>
            <p:ph type="title"/>
          </p:nvPr>
        </p:nvSpPr>
        <p:spPr/>
        <p:txBody>
          <a:bodyPr>
            <a:normAutofit fontScale="90000"/>
          </a:bodyPr>
          <a:lstStyle/>
          <a:p>
            <a:r>
              <a:rPr lang="en-GB"/>
              <a:t>What’s happening next with submission monitoring?</a:t>
            </a:r>
          </a:p>
        </p:txBody>
      </p:sp>
    </p:spTree>
    <p:extLst>
      <p:ext uri="{BB962C8B-B14F-4D97-AF65-F5344CB8AC3E}">
        <p14:creationId xmlns:p14="http://schemas.microsoft.com/office/powerpoint/2010/main" val="3924522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C7F6B5-6320-7C9E-8735-5392D3B12B4B}"/>
              </a:ext>
            </a:extLst>
          </p:cNvPr>
          <p:cNvSpPr>
            <a:spLocks noGrp="1"/>
          </p:cNvSpPr>
          <p:nvPr>
            <p:ph type="title" idx="4294967295"/>
          </p:nvPr>
        </p:nvSpPr>
        <p:spPr>
          <a:xfrm>
            <a:off x="1336675" y="2332038"/>
            <a:ext cx="3462338" cy="310991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100000"/>
              </a:lnSpc>
              <a:spcBef>
                <a:spcPts val="0"/>
              </a:spcBef>
              <a:spcAft>
                <a:spcPts val="600"/>
              </a:spcAft>
              <a:buClr>
                <a:schemeClr val="tx1"/>
              </a:buClr>
              <a:buSzTx/>
              <a:buFont typeface="Arial" panose="020B0604020202020204" pitchFamily="34" charset="0"/>
              <a:buNone/>
              <a:tabLst/>
              <a:defRPr/>
            </a:pPr>
            <a:r>
              <a:rPr lang="en-GB" sz="3500" b="1">
                <a:latin typeface="+mn-lt"/>
                <a:ea typeface="+mn-ea"/>
                <a:cs typeface="+mn-cs"/>
              </a:rPr>
              <a:t>Q&amp;A</a:t>
            </a:r>
            <a:endParaRPr lang="en-GB" sz="3500" b="1" i="0" u="none" strike="noStrike" kern="1200" cap="none" spc="0" normalizeH="0" baseline="0" noProof="0">
              <a:ln>
                <a:noFill/>
              </a:ln>
              <a:effectLst/>
              <a:uLnTx/>
              <a:uFillTx/>
              <a:latin typeface="+mn-lt"/>
              <a:ea typeface="+mn-ea"/>
              <a:cs typeface="Arial"/>
            </a:endParaRPr>
          </a:p>
        </p:txBody>
      </p:sp>
    </p:spTree>
    <p:extLst>
      <p:ext uri="{BB962C8B-B14F-4D97-AF65-F5344CB8AC3E}">
        <p14:creationId xmlns:p14="http://schemas.microsoft.com/office/powerpoint/2010/main" val="1875769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4C68A2-03C3-9392-E206-09D508C16B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06AD3D-7E10-31E3-514E-B790DC9DA55D}"/>
              </a:ext>
            </a:extLst>
          </p:cNvPr>
          <p:cNvSpPr>
            <a:spLocks noGrp="1"/>
          </p:cNvSpPr>
          <p:nvPr>
            <p:ph type="title"/>
          </p:nvPr>
        </p:nvSpPr>
        <p:spPr/>
        <p:txBody>
          <a:bodyPr anchor="t"/>
          <a:lstStyle/>
          <a:p>
            <a:r>
              <a:rPr lang="en-GB"/>
              <a:t>Monthly dashboard – to summarise quality</a:t>
            </a:r>
            <a:endParaRPr lang="en-GB">
              <a:cs typeface="Arial" panose="020B0604020202020204"/>
            </a:endParaRPr>
          </a:p>
        </p:txBody>
      </p:sp>
    </p:spTree>
    <p:extLst>
      <p:ext uri="{BB962C8B-B14F-4D97-AF65-F5344CB8AC3E}">
        <p14:creationId xmlns:p14="http://schemas.microsoft.com/office/powerpoint/2010/main" val="611798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3F215D7-9D83-5AB3-6BAE-C84F7FAC81AD}"/>
              </a:ext>
            </a:extLst>
          </p:cNvPr>
          <p:cNvSpPr>
            <a:spLocks noGrp="1"/>
          </p:cNvSpPr>
          <p:nvPr>
            <p:ph idx="1"/>
          </p:nvPr>
        </p:nvSpPr>
        <p:spPr>
          <a:xfrm>
            <a:off x="986817" y="2106000"/>
            <a:ext cx="10345973" cy="4026443"/>
          </a:xfrm>
        </p:spPr>
        <p:txBody>
          <a:bodyPr vert="horz" lIns="0" tIns="0" rIns="0" bIns="0" rtlCol="0" anchor="t">
            <a:normAutofit/>
          </a:bodyPr>
          <a:lstStyle/>
          <a:p>
            <a:pPr marL="342900" indent="-342900">
              <a:buChar char="•"/>
            </a:pPr>
            <a:r>
              <a:rPr lang="en-GB" sz="2400">
                <a:latin typeface="Aptos"/>
                <a:cs typeface="Arial"/>
              </a:rPr>
              <a:t>Cross-disciplinary user centred designer/researcher</a:t>
            </a:r>
            <a:endParaRPr lang="en-US" sz="2400">
              <a:latin typeface="Aptos"/>
            </a:endParaRPr>
          </a:p>
          <a:p>
            <a:pPr marL="342900" indent="-342900">
              <a:buChar char="•"/>
            </a:pPr>
            <a:r>
              <a:rPr lang="en-GB" sz="2400">
                <a:latin typeface="Aptos"/>
                <a:cs typeface="Arial"/>
              </a:rPr>
              <a:t>Wide ranging design and research experience</a:t>
            </a:r>
          </a:p>
          <a:p>
            <a:pPr marL="342900" indent="-342900">
              <a:buChar char="•"/>
            </a:pPr>
            <a:r>
              <a:rPr lang="en-GB" sz="2400">
                <a:latin typeface="Aptos"/>
                <a:cs typeface="Arial"/>
              </a:rPr>
              <a:t>Insight-driven innovation, early stage product development</a:t>
            </a:r>
            <a:endParaRPr lang="en-GB"/>
          </a:p>
          <a:p>
            <a:pPr marL="342900" indent="-342900">
              <a:buChar char="•"/>
            </a:pPr>
            <a:r>
              <a:rPr lang="en-GB" sz="2400">
                <a:latin typeface="Aptos"/>
                <a:cs typeface="Arial"/>
              </a:rPr>
              <a:t>2 years in the NHS: Breast Screening reporting</a:t>
            </a:r>
          </a:p>
          <a:p>
            <a:pPr marL="342900" indent="-342900">
              <a:buChar char="•"/>
            </a:pPr>
            <a:r>
              <a:rPr lang="en-GB" sz="2400">
                <a:latin typeface="Aptos"/>
                <a:cs typeface="Arial"/>
              </a:rPr>
              <a:t>Experience working with FDP</a:t>
            </a:r>
          </a:p>
          <a:p>
            <a:endParaRPr lang="en-GB" sz="2400">
              <a:latin typeface="Aptos"/>
              <a:cs typeface="Arial"/>
            </a:endParaRPr>
          </a:p>
        </p:txBody>
      </p:sp>
      <p:sp>
        <p:nvSpPr>
          <p:cNvPr id="2" name="Title 1">
            <a:extLst>
              <a:ext uri="{FF2B5EF4-FFF2-40B4-BE49-F238E27FC236}">
                <a16:creationId xmlns:a16="http://schemas.microsoft.com/office/drawing/2014/main" id="{53207357-F802-84F7-EA06-FC327F2720A4}"/>
              </a:ext>
            </a:extLst>
          </p:cNvPr>
          <p:cNvSpPr>
            <a:spLocks noGrp="1"/>
          </p:cNvSpPr>
          <p:nvPr>
            <p:ph type="title"/>
          </p:nvPr>
        </p:nvSpPr>
        <p:spPr>
          <a:xfrm>
            <a:off x="389166" y="463109"/>
            <a:ext cx="11404154" cy="865186"/>
          </a:xfrm>
        </p:spPr>
        <p:txBody>
          <a:bodyPr>
            <a:normAutofit/>
          </a:bodyPr>
          <a:lstStyle/>
          <a:p>
            <a:r>
              <a:rPr lang="en-GB" sz="5400">
                <a:latin typeface="Aptos Black"/>
                <a:cs typeface="Arial"/>
              </a:rPr>
              <a:t>Hello!</a:t>
            </a:r>
          </a:p>
        </p:txBody>
      </p:sp>
      <p:pic>
        <p:nvPicPr>
          <p:cNvPr id="4" name="Picture 3">
            <a:extLst>
              <a:ext uri="{FF2B5EF4-FFF2-40B4-BE49-F238E27FC236}">
                <a16:creationId xmlns:a16="http://schemas.microsoft.com/office/drawing/2014/main" id="{A69C0AA2-F965-21C5-5900-2BAAD36B9FB6}"/>
              </a:ext>
            </a:extLst>
          </p:cNvPr>
          <p:cNvPicPr>
            <a:picLocks noChangeAspect="1"/>
          </p:cNvPicPr>
          <p:nvPr/>
        </p:nvPicPr>
        <p:blipFill>
          <a:blip r:embed="rId3"/>
          <a:stretch>
            <a:fillRect/>
          </a:stretch>
        </p:blipFill>
        <p:spPr>
          <a:xfrm>
            <a:off x="1082489" y="4745615"/>
            <a:ext cx="5641409" cy="439193"/>
          </a:xfrm>
          <a:prstGeom prst="rect">
            <a:avLst/>
          </a:prstGeom>
        </p:spPr>
      </p:pic>
      <p:sp>
        <p:nvSpPr>
          <p:cNvPr id="5" name="TextBox 4">
            <a:extLst>
              <a:ext uri="{FF2B5EF4-FFF2-40B4-BE49-F238E27FC236}">
                <a16:creationId xmlns:a16="http://schemas.microsoft.com/office/drawing/2014/main" id="{A2D24485-AEB8-B1D7-7337-1C2B6AF3078B}"/>
              </a:ext>
            </a:extLst>
          </p:cNvPr>
          <p:cNvSpPr txBox="1"/>
          <p:nvPr/>
        </p:nvSpPr>
        <p:spPr>
          <a:xfrm>
            <a:off x="1408526" y="4622386"/>
            <a:ext cx="726509"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4800">
                <a:solidFill>
                  <a:srgbClr val="FF0000"/>
                </a:solidFill>
                <a:cs typeface="Arial"/>
              </a:rPr>
              <a:t>X</a:t>
            </a:r>
          </a:p>
        </p:txBody>
      </p:sp>
      <p:sp>
        <p:nvSpPr>
          <p:cNvPr id="6" name="TextBox 5">
            <a:extLst>
              <a:ext uri="{FF2B5EF4-FFF2-40B4-BE49-F238E27FC236}">
                <a16:creationId xmlns:a16="http://schemas.microsoft.com/office/drawing/2014/main" id="{C217C3A2-F7D9-EFCD-5021-0CBBABE43953}"/>
              </a:ext>
            </a:extLst>
          </p:cNvPr>
          <p:cNvSpPr txBox="1"/>
          <p:nvPr/>
        </p:nvSpPr>
        <p:spPr>
          <a:xfrm>
            <a:off x="986817" y="5277663"/>
            <a:ext cx="609600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i="1">
                <a:solidFill>
                  <a:srgbClr val="425563"/>
                </a:solidFill>
                <a:latin typeface="Aptos"/>
              </a:rPr>
              <a:t>Yes but no...</a:t>
            </a:r>
            <a:endParaRPr lang="en-US">
              <a:solidFill>
                <a:srgbClr val="231F20"/>
              </a:solidFill>
              <a:latin typeface="Arial" panose="020B0604020202020204"/>
              <a:cs typeface="Arial" panose="020B0604020202020204"/>
            </a:endParaRPr>
          </a:p>
        </p:txBody>
      </p:sp>
    </p:spTree>
    <p:extLst>
      <p:ext uri="{BB962C8B-B14F-4D97-AF65-F5344CB8AC3E}">
        <p14:creationId xmlns:p14="http://schemas.microsoft.com/office/powerpoint/2010/main" val="2483763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C5B3CA-DBDF-6096-056B-1AE501D29F13}"/>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664DDF-BB1D-4397-AA42-0E561AB50C1E}"/>
              </a:ext>
            </a:extLst>
          </p:cNvPr>
          <p:cNvSpPr>
            <a:spLocks noGrp="1"/>
          </p:cNvSpPr>
          <p:nvPr>
            <p:ph idx="1"/>
          </p:nvPr>
        </p:nvSpPr>
        <p:spPr>
          <a:xfrm>
            <a:off x="986817" y="2106000"/>
            <a:ext cx="7638199" cy="4026443"/>
          </a:xfrm>
        </p:spPr>
        <p:txBody>
          <a:bodyPr vert="horz" lIns="0" tIns="0" rIns="0" bIns="0" rtlCol="0" anchor="t">
            <a:normAutofit/>
          </a:bodyPr>
          <a:lstStyle/>
          <a:p>
            <a:pPr marL="342900" indent="-342900">
              <a:buChar char="•"/>
            </a:pPr>
            <a:r>
              <a:rPr lang="en-GB" sz="2400">
                <a:latin typeface="Aptos"/>
                <a:cs typeface="Arial"/>
              </a:rPr>
              <a:t>I wear a few 'hats' to speed things up: research, prototyping, design lead</a:t>
            </a:r>
            <a:endParaRPr lang="en-US"/>
          </a:p>
          <a:p>
            <a:pPr marL="342900" indent="-342900">
              <a:buChar char="•"/>
            </a:pPr>
            <a:r>
              <a:rPr lang="en-GB" sz="2400">
                <a:latin typeface="Aptos"/>
                <a:cs typeface="Arial"/>
              </a:rPr>
              <a:t>Preparing the ground for the data team </a:t>
            </a:r>
          </a:p>
          <a:p>
            <a:pPr marL="342900" indent="-342900">
              <a:buChar char="•"/>
            </a:pPr>
            <a:r>
              <a:rPr lang="en-GB" sz="2400">
                <a:latin typeface="Aptos"/>
                <a:cs typeface="Arial"/>
              </a:rPr>
              <a:t>Find out </a:t>
            </a:r>
            <a:r>
              <a:rPr lang="en-GB" sz="2400" b="1">
                <a:latin typeface="Aptos"/>
                <a:cs typeface="Arial"/>
              </a:rPr>
              <a:t>what to build </a:t>
            </a:r>
            <a:r>
              <a:rPr lang="en-GB" sz="2400">
                <a:latin typeface="Aptos"/>
                <a:cs typeface="Arial"/>
              </a:rPr>
              <a:t>that meets needs</a:t>
            </a:r>
          </a:p>
          <a:p>
            <a:pPr marL="342900" indent="-342900">
              <a:buChar char="•"/>
            </a:pPr>
            <a:r>
              <a:rPr lang="en-GB" sz="2400">
                <a:latin typeface="Aptos"/>
                <a:cs typeface="Arial"/>
              </a:rPr>
              <a:t>Design for efficient build</a:t>
            </a:r>
          </a:p>
        </p:txBody>
      </p:sp>
      <p:sp>
        <p:nvSpPr>
          <p:cNvPr id="2" name="Title 1">
            <a:extLst>
              <a:ext uri="{FF2B5EF4-FFF2-40B4-BE49-F238E27FC236}">
                <a16:creationId xmlns:a16="http://schemas.microsoft.com/office/drawing/2014/main" id="{920B220B-9C53-BA8A-731C-05F29FC6ABC9}"/>
              </a:ext>
            </a:extLst>
          </p:cNvPr>
          <p:cNvSpPr>
            <a:spLocks noGrp="1"/>
          </p:cNvSpPr>
          <p:nvPr>
            <p:ph type="title"/>
          </p:nvPr>
        </p:nvSpPr>
        <p:spPr>
          <a:xfrm>
            <a:off x="389166" y="463109"/>
            <a:ext cx="11404154" cy="865186"/>
          </a:xfrm>
        </p:spPr>
        <p:txBody>
          <a:bodyPr>
            <a:normAutofit/>
          </a:bodyPr>
          <a:lstStyle/>
          <a:p>
            <a:r>
              <a:rPr lang="en-GB" sz="5400">
                <a:latin typeface="Aptos Black"/>
                <a:cs typeface="Arial"/>
              </a:rPr>
              <a:t>Approach  </a:t>
            </a:r>
          </a:p>
        </p:txBody>
      </p:sp>
    </p:spTree>
    <p:extLst>
      <p:ext uri="{BB962C8B-B14F-4D97-AF65-F5344CB8AC3E}">
        <p14:creationId xmlns:p14="http://schemas.microsoft.com/office/powerpoint/2010/main" val="60493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A76A4E-4EB3-D787-46C2-EF0A0D1C2F7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D5090F-C040-FC2D-A2DD-3D8070AAEAC3}"/>
              </a:ext>
            </a:extLst>
          </p:cNvPr>
          <p:cNvSpPr>
            <a:spLocks noGrp="1"/>
          </p:cNvSpPr>
          <p:nvPr>
            <p:ph type="title"/>
          </p:nvPr>
        </p:nvSpPr>
        <p:spPr>
          <a:xfrm>
            <a:off x="389166" y="463109"/>
            <a:ext cx="11404154" cy="865186"/>
          </a:xfrm>
        </p:spPr>
        <p:txBody>
          <a:bodyPr>
            <a:normAutofit/>
          </a:bodyPr>
          <a:lstStyle/>
          <a:p>
            <a:r>
              <a:rPr lang="en-GB" sz="5400">
                <a:latin typeface="Aptos Black"/>
                <a:cs typeface="Arial"/>
              </a:rPr>
              <a:t>Approach  </a:t>
            </a:r>
          </a:p>
        </p:txBody>
      </p:sp>
      <p:sp>
        <p:nvSpPr>
          <p:cNvPr id="6" name="Oval 5">
            <a:extLst>
              <a:ext uri="{FF2B5EF4-FFF2-40B4-BE49-F238E27FC236}">
                <a16:creationId xmlns:a16="http://schemas.microsoft.com/office/drawing/2014/main" id="{3953D56C-33A4-307A-BD62-117183E5DA56}"/>
              </a:ext>
            </a:extLst>
          </p:cNvPr>
          <p:cNvSpPr/>
          <p:nvPr/>
        </p:nvSpPr>
        <p:spPr>
          <a:xfrm>
            <a:off x="1108948" y="2791103"/>
            <a:ext cx="2993720" cy="3031299"/>
          </a:xfrm>
          <a:prstGeom prst="ellipse">
            <a:avLst/>
          </a:prstGeom>
          <a:solidFill>
            <a:srgbClr val="005EB8">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79BA289C-CFEF-DBD8-364F-181D34305B56}"/>
              </a:ext>
            </a:extLst>
          </p:cNvPr>
          <p:cNvSpPr/>
          <p:nvPr/>
        </p:nvSpPr>
        <p:spPr>
          <a:xfrm>
            <a:off x="3447139" y="2791102"/>
            <a:ext cx="2993720" cy="3031299"/>
          </a:xfrm>
          <a:prstGeom prst="ellipse">
            <a:avLst/>
          </a:prstGeom>
          <a:solidFill>
            <a:srgbClr val="00A499">
              <a:alpha val="6366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76A1D4E5-BB9C-5D89-D6F1-9958BCEC50E0}"/>
              </a:ext>
            </a:extLst>
          </p:cNvPr>
          <p:cNvSpPr/>
          <p:nvPr/>
        </p:nvSpPr>
        <p:spPr>
          <a:xfrm>
            <a:off x="2257166" y="1496746"/>
            <a:ext cx="2993720" cy="3031299"/>
          </a:xfrm>
          <a:prstGeom prst="ellipse">
            <a:avLst/>
          </a:prstGeom>
          <a:solidFill>
            <a:srgbClr val="FFC000">
              <a:alpha val="64441"/>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CEB0166E-07CD-DAD1-30B0-A8C69736F30F}"/>
              </a:ext>
            </a:extLst>
          </p:cNvPr>
          <p:cNvSpPr txBox="1"/>
          <p:nvPr/>
        </p:nvSpPr>
        <p:spPr>
          <a:xfrm>
            <a:off x="3069807" y="1858264"/>
            <a:ext cx="1368437" cy="830997"/>
          </a:xfrm>
          <a:prstGeom prst="rect">
            <a:avLst/>
          </a:prstGeom>
          <a:noFill/>
        </p:spPr>
        <p:txBody>
          <a:bodyPr wrap="square">
            <a:spAutoFit/>
          </a:bodyPr>
          <a:lstStyle/>
          <a:p>
            <a:pPr algn="ctr"/>
            <a:r>
              <a:rPr lang="en-GB" sz="2400" b="1">
                <a:solidFill>
                  <a:schemeClr val="bg1"/>
                </a:solidFill>
                <a:latin typeface="Aptos"/>
                <a:cs typeface="Arial"/>
              </a:rPr>
              <a:t>Your needs</a:t>
            </a:r>
            <a:endParaRPr lang="en-US" sz="2400" b="1">
              <a:solidFill>
                <a:schemeClr val="bg1"/>
              </a:solidFill>
            </a:endParaRPr>
          </a:p>
        </p:txBody>
      </p:sp>
      <p:sp>
        <p:nvSpPr>
          <p:cNvPr id="5" name="TextBox 4">
            <a:extLst>
              <a:ext uri="{FF2B5EF4-FFF2-40B4-BE49-F238E27FC236}">
                <a16:creationId xmlns:a16="http://schemas.microsoft.com/office/drawing/2014/main" id="{6BD34244-D7EB-AF1F-9B05-1CAB8127604D}"/>
              </a:ext>
            </a:extLst>
          </p:cNvPr>
          <p:cNvSpPr txBox="1"/>
          <p:nvPr/>
        </p:nvSpPr>
        <p:spPr>
          <a:xfrm>
            <a:off x="1553378" y="4467337"/>
            <a:ext cx="1893761" cy="707886"/>
          </a:xfrm>
          <a:prstGeom prst="rect">
            <a:avLst/>
          </a:prstGeom>
          <a:noFill/>
        </p:spPr>
        <p:txBody>
          <a:bodyPr wrap="square">
            <a:spAutoFit/>
          </a:bodyPr>
          <a:lstStyle/>
          <a:p>
            <a:pPr algn="ctr"/>
            <a:r>
              <a:rPr lang="en-GB" sz="2000" b="1">
                <a:solidFill>
                  <a:schemeClr val="bg1"/>
                </a:solidFill>
                <a:latin typeface="Aptos"/>
                <a:cs typeface="Arial"/>
              </a:rPr>
              <a:t>Programme needs</a:t>
            </a:r>
            <a:endParaRPr lang="en-US" sz="2000" b="1">
              <a:solidFill>
                <a:schemeClr val="bg1"/>
              </a:solidFill>
            </a:endParaRPr>
          </a:p>
        </p:txBody>
      </p:sp>
      <p:sp>
        <p:nvSpPr>
          <p:cNvPr id="9" name="TextBox 8">
            <a:extLst>
              <a:ext uri="{FF2B5EF4-FFF2-40B4-BE49-F238E27FC236}">
                <a16:creationId xmlns:a16="http://schemas.microsoft.com/office/drawing/2014/main" id="{E5B50990-EA7B-802D-CA0D-8E2E66A96BFD}"/>
              </a:ext>
            </a:extLst>
          </p:cNvPr>
          <p:cNvSpPr txBox="1"/>
          <p:nvPr/>
        </p:nvSpPr>
        <p:spPr>
          <a:xfrm>
            <a:off x="4179831" y="4370789"/>
            <a:ext cx="1893761" cy="1015663"/>
          </a:xfrm>
          <a:prstGeom prst="rect">
            <a:avLst/>
          </a:prstGeom>
          <a:noFill/>
        </p:spPr>
        <p:txBody>
          <a:bodyPr wrap="square">
            <a:spAutoFit/>
          </a:bodyPr>
          <a:lstStyle/>
          <a:p>
            <a:pPr algn="ctr"/>
            <a:r>
              <a:rPr lang="en-GB" sz="2000" b="1">
                <a:solidFill>
                  <a:schemeClr val="bg1"/>
                </a:solidFill>
                <a:latin typeface="Aptos"/>
                <a:cs typeface="Arial"/>
              </a:rPr>
              <a:t>What we can do with the data we have</a:t>
            </a:r>
            <a:endParaRPr lang="en-US" sz="2000" b="1">
              <a:solidFill>
                <a:schemeClr val="bg1"/>
              </a:solidFill>
            </a:endParaRPr>
          </a:p>
        </p:txBody>
      </p:sp>
      <p:sp>
        <p:nvSpPr>
          <p:cNvPr id="10" name="TextBox 9">
            <a:extLst>
              <a:ext uri="{FF2B5EF4-FFF2-40B4-BE49-F238E27FC236}">
                <a16:creationId xmlns:a16="http://schemas.microsoft.com/office/drawing/2014/main" id="{D4BA52A0-DE82-2212-2041-D157CE44F0EE}"/>
              </a:ext>
            </a:extLst>
          </p:cNvPr>
          <p:cNvSpPr txBox="1"/>
          <p:nvPr/>
        </p:nvSpPr>
        <p:spPr>
          <a:xfrm>
            <a:off x="7632604" y="1291636"/>
            <a:ext cx="4160715" cy="3046988"/>
          </a:xfrm>
          <a:prstGeom prst="rect">
            <a:avLst/>
          </a:prstGeom>
          <a:noFill/>
        </p:spPr>
        <p:txBody>
          <a:bodyPr wrap="square">
            <a:spAutoFit/>
          </a:bodyPr>
          <a:lstStyle/>
          <a:p>
            <a:pPr marL="342900" indent="-342900">
              <a:buFont typeface="Arial" panose="020B0604020202020204" pitchFamily="34" charset="0"/>
              <a:buChar char="•"/>
            </a:pPr>
            <a:r>
              <a:rPr lang="en-GB" sz="2400">
                <a:latin typeface="Aptos"/>
                <a:cs typeface="Arial"/>
              </a:rPr>
              <a:t>Designed with your input, like NDSP</a:t>
            </a:r>
          </a:p>
          <a:p>
            <a:pPr marL="342900" indent="-342900">
              <a:buFont typeface="Arial" panose="020B0604020202020204" pitchFamily="34" charset="0"/>
              <a:buChar char="•"/>
            </a:pPr>
            <a:endParaRPr lang="en-GB" sz="2400">
              <a:latin typeface="Aptos"/>
              <a:cs typeface="Arial"/>
            </a:endParaRPr>
          </a:p>
          <a:p>
            <a:pPr marL="342900" indent="-342900">
              <a:buFont typeface="Arial" panose="020B0604020202020204" pitchFamily="34" charset="0"/>
              <a:buChar char="•"/>
            </a:pPr>
            <a:r>
              <a:rPr lang="en-GB" sz="2400">
                <a:latin typeface="Aptos"/>
                <a:cs typeface="Arial"/>
              </a:rPr>
              <a:t>Iterative process </a:t>
            </a:r>
            <a:br>
              <a:rPr lang="en-GB" sz="2400">
                <a:latin typeface="Aptos"/>
                <a:cs typeface="Arial"/>
              </a:rPr>
            </a:br>
            <a:r>
              <a:rPr lang="en-GB" sz="2400">
                <a:latin typeface="Aptos"/>
                <a:cs typeface="Arial"/>
              </a:rPr>
              <a:t>(more than one version)</a:t>
            </a:r>
          </a:p>
          <a:p>
            <a:pPr marL="342900" indent="-342900">
              <a:buFont typeface="Arial" panose="020B0604020202020204" pitchFamily="34" charset="0"/>
              <a:buChar char="•"/>
            </a:pPr>
            <a:endParaRPr lang="en-GB" sz="2400">
              <a:latin typeface="Aptos"/>
              <a:cs typeface="Arial"/>
            </a:endParaRPr>
          </a:p>
          <a:p>
            <a:pPr marL="342900" indent="-342900">
              <a:buFont typeface="Arial" panose="020B0604020202020204" pitchFamily="34" charset="0"/>
              <a:buChar char="•"/>
            </a:pPr>
            <a:r>
              <a:rPr lang="en-GB" sz="2400">
                <a:latin typeface="Aptos"/>
                <a:cs typeface="Arial"/>
              </a:rPr>
              <a:t>Test it with you to make sure we got it right</a:t>
            </a:r>
            <a:endParaRPr lang="en-US" sz="2400"/>
          </a:p>
        </p:txBody>
      </p:sp>
    </p:spTree>
    <p:extLst>
      <p:ext uri="{BB962C8B-B14F-4D97-AF65-F5344CB8AC3E}">
        <p14:creationId xmlns:p14="http://schemas.microsoft.com/office/powerpoint/2010/main" val="2163539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7A2488-7C65-F72D-82E9-B1E6C5E5EDF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A62BB91-A0C2-EFB3-8E39-70BAA4694A92}"/>
              </a:ext>
            </a:extLst>
          </p:cNvPr>
          <p:cNvSpPr>
            <a:spLocks noGrp="1"/>
          </p:cNvSpPr>
          <p:nvPr>
            <p:ph idx="1"/>
          </p:nvPr>
        </p:nvSpPr>
        <p:spPr>
          <a:xfrm>
            <a:off x="986817" y="2105999"/>
            <a:ext cx="10381399" cy="4579005"/>
          </a:xfrm>
        </p:spPr>
        <p:txBody>
          <a:bodyPr vert="horz" lIns="0" tIns="0" rIns="0" bIns="0" rtlCol="0" anchor="t">
            <a:normAutofit/>
          </a:bodyPr>
          <a:lstStyle/>
          <a:p>
            <a:r>
              <a:rPr lang="en-GB" sz="2400">
                <a:latin typeface="Aptos"/>
                <a:cs typeface="Arial"/>
              </a:rPr>
              <a:t>User research revealed </a:t>
            </a:r>
            <a:r>
              <a:rPr lang="en-GB" sz="2400" b="1">
                <a:latin typeface="Aptos"/>
                <a:cs typeface="Arial"/>
              </a:rPr>
              <a:t>barriers to accessing data in different systems</a:t>
            </a:r>
          </a:p>
          <a:p>
            <a:pPr marL="342900" indent="-342900">
              <a:buFont typeface="Arial" panose="020B0604020202020204" pitchFamily="34" charset="0"/>
              <a:buChar char="•"/>
            </a:pPr>
            <a:r>
              <a:rPr lang="en-GB" sz="2400">
                <a:latin typeface="Aptos"/>
                <a:cs typeface="Arial"/>
              </a:rPr>
              <a:t>expiring logins between uses</a:t>
            </a:r>
          </a:p>
          <a:p>
            <a:pPr marL="342900" indent="-342900">
              <a:buFont typeface="Arial" panose="020B0604020202020204" pitchFamily="34" charset="0"/>
              <a:buChar char="•"/>
            </a:pPr>
            <a:r>
              <a:rPr lang="en-GB" sz="2400">
                <a:latin typeface="Aptos"/>
                <a:cs typeface="Arial"/>
              </a:rPr>
              <a:t>Complex multi-step or and obscure processes were </a:t>
            </a:r>
            <a:r>
              <a:rPr lang="en-GB" sz="2400" err="1">
                <a:latin typeface="Aptos"/>
                <a:cs typeface="Arial"/>
              </a:rPr>
              <a:t>offputting</a:t>
            </a:r>
            <a:endParaRPr lang="en-GB" sz="2400">
              <a:latin typeface="Aptos"/>
              <a:cs typeface="Arial"/>
            </a:endParaRPr>
          </a:p>
          <a:p>
            <a:pPr marL="342900" indent="-342900">
              <a:buFont typeface="Arial" panose="020B0604020202020204" pitchFamily="34" charset="0"/>
              <a:buChar char="•"/>
            </a:pPr>
            <a:r>
              <a:rPr lang="en-GB" sz="2400">
                <a:latin typeface="Aptos"/>
                <a:cs typeface="Arial"/>
              </a:rPr>
              <a:t>Lost logins caused issues</a:t>
            </a:r>
          </a:p>
          <a:p>
            <a:pPr marL="342900" indent="-342900">
              <a:buFont typeface="Arial" panose="020B0604020202020204" pitchFamily="34" charset="0"/>
              <a:buChar char="•"/>
            </a:pPr>
            <a:r>
              <a:rPr lang="en-GB" sz="2400">
                <a:latin typeface="Aptos"/>
                <a:cs typeface="Arial"/>
              </a:rPr>
              <a:t>Not hearing back when requesting access</a:t>
            </a:r>
          </a:p>
          <a:p>
            <a:r>
              <a:rPr lang="en-GB" sz="2400">
                <a:latin typeface="Aptos"/>
                <a:cs typeface="Arial"/>
              </a:rPr>
              <a:t>In busy environments </a:t>
            </a:r>
            <a:r>
              <a:rPr lang="en-GB" sz="2400" b="1">
                <a:latin typeface="Aptos"/>
                <a:cs typeface="Arial"/>
              </a:rPr>
              <a:t>users give up </a:t>
            </a:r>
            <a:r>
              <a:rPr lang="en-GB" sz="2400">
                <a:latin typeface="Aptos"/>
                <a:cs typeface="Arial"/>
              </a:rPr>
              <a:t>–</a:t>
            </a:r>
            <a:r>
              <a:rPr lang="en-GB" sz="2400" b="1">
                <a:latin typeface="Aptos"/>
                <a:cs typeface="Arial"/>
              </a:rPr>
              <a:t> </a:t>
            </a:r>
            <a:r>
              <a:rPr lang="en-GB" sz="2400">
                <a:latin typeface="Aptos"/>
                <a:cs typeface="Arial"/>
              </a:rPr>
              <a:t>or get someone to print it!</a:t>
            </a:r>
          </a:p>
          <a:p>
            <a:pPr marL="1028700" lvl="1" indent="-342900"/>
            <a:endParaRPr lang="en-GB" sz="2400">
              <a:latin typeface="Aptos"/>
              <a:cs typeface="Arial"/>
            </a:endParaRPr>
          </a:p>
          <a:p>
            <a:r>
              <a:rPr lang="en-GB" sz="2400">
                <a:latin typeface="Aptos"/>
                <a:cs typeface="Arial"/>
              </a:rPr>
              <a:t>We can </a:t>
            </a:r>
            <a:r>
              <a:rPr lang="en-GB" sz="2400" b="1">
                <a:solidFill>
                  <a:srgbClr val="0070C0"/>
                </a:solidFill>
                <a:latin typeface="Aptos"/>
                <a:cs typeface="Arial"/>
              </a:rPr>
              <a:t>pre-register you on NHS Apps</a:t>
            </a:r>
            <a:r>
              <a:rPr lang="en-GB" sz="2400" b="1">
                <a:latin typeface="Aptos"/>
                <a:cs typeface="Arial"/>
              </a:rPr>
              <a:t> </a:t>
            </a:r>
            <a:r>
              <a:rPr lang="en-GB" sz="2400">
                <a:latin typeface="Aptos"/>
                <a:cs typeface="Arial"/>
              </a:rPr>
              <a:t>which cuts out a big step…</a:t>
            </a:r>
          </a:p>
        </p:txBody>
      </p:sp>
      <p:sp>
        <p:nvSpPr>
          <p:cNvPr id="2" name="Title 1">
            <a:extLst>
              <a:ext uri="{FF2B5EF4-FFF2-40B4-BE49-F238E27FC236}">
                <a16:creationId xmlns:a16="http://schemas.microsoft.com/office/drawing/2014/main" id="{52833387-F0B1-C6AE-13A4-2B8DF28FF3D1}"/>
              </a:ext>
            </a:extLst>
          </p:cNvPr>
          <p:cNvSpPr>
            <a:spLocks noGrp="1"/>
          </p:cNvSpPr>
          <p:nvPr>
            <p:ph type="title"/>
          </p:nvPr>
        </p:nvSpPr>
        <p:spPr>
          <a:xfrm>
            <a:off x="389166" y="463109"/>
            <a:ext cx="11404154" cy="865186"/>
          </a:xfrm>
        </p:spPr>
        <p:txBody>
          <a:bodyPr>
            <a:normAutofit/>
          </a:bodyPr>
          <a:lstStyle/>
          <a:p>
            <a:r>
              <a:rPr lang="en-GB" sz="5400">
                <a:solidFill>
                  <a:srgbClr val="0070C0"/>
                </a:solidFill>
                <a:latin typeface="Aptos Black"/>
                <a:cs typeface="Arial"/>
              </a:rPr>
              <a:t>Reducing</a:t>
            </a:r>
            <a:r>
              <a:rPr lang="en-GB" sz="5400">
                <a:latin typeface="Aptos Black"/>
                <a:cs typeface="Arial"/>
              </a:rPr>
              <a:t> </a:t>
            </a:r>
            <a:r>
              <a:rPr lang="en-GB" sz="5400">
                <a:solidFill>
                  <a:srgbClr val="0070C0"/>
                </a:solidFill>
                <a:latin typeface="Aptos Black"/>
                <a:cs typeface="Arial"/>
              </a:rPr>
              <a:t>barriers</a:t>
            </a:r>
            <a:r>
              <a:rPr lang="en-GB" sz="5400">
                <a:latin typeface="Aptos Black"/>
                <a:cs typeface="Arial"/>
              </a:rPr>
              <a:t> to access</a:t>
            </a:r>
          </a:p>
        </p:txBody>
      </p:sp>
    </p:spTree>
    <p:extLst>
      <p:ext uri="{BB962C8B-B14F-4D97-AF65-F5344CB8AC3E}">
        <p14:creationId xmlns:p14="http://schemas.microsoft.com/office/powerpoint/2010/main" val="1463487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ECB957-5A77-620F-C74A-E43DFC8BBF57}"/>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9F58AB-0F03-63E9-ED90-02D50AB51F2C}"/>
              </a:ext>
            </a:extLst>
          </p:cNvPr>
          <p:cNvSpPr>
            <a:spLocks noGrp="1"/>
          </p:cNvSpPr>
          <p:nvPr>
            <p:ph idx="1"/>
          </p:nvPr>
        </p:nvSpPr>
        <p:spPr>
          <a:xfrm>
            <a:off x="986816" y="2228430"/>
            <a:ext cx="10345973" cy="488919"/>
          </a:xfrm>
        </p:spPr>
        <p:txBody>
          <a:bodyPr vert="horz" lIns="0" tIns="0" rIns="0" bIns="0" rtlCol="0" anchor="t">
            <a:normAutofit/>
          </a:bodyPr>
          <a:lstStyle/>
          <a:p>
            <a:r>
              <a:rPr lang="en-GB" sz="2400">
                <a:latin typeface="Aptos"/>
                <a:cs typeface="Arial"/>
              </a:rPr>
              <a:t>If you give us your email address in advance it will be this simple.</a:t>
            </a:r>
          </a:p>
        </p:txBody>
      </p:sp>
      <p:sp>
        <p:nvSpPr>
          <p:cNvPr id="2" name="Title 1">
            <a:extLst>
              <a:ext uri="{FF2B5EF4-FFF2-40B4-BE49-F238E27FC236}">
                <a16:creationId xmlns:a16="http://schemas.microsoft.com/office/drawing/2014/main" id="{7A9B511A-7126-6765-AE70-FDDBBA88111E}"/>
              </a:ext>
            </a:extLst>
          </p:cNvPr>
          <p:cNvSpPr>
            <a:spLocks noGrp="1"/>
          </p:cNvSpPr>
          <p:nvPr>
            <p:ph type="title"/>
          </p:nvPr>
        </p:nvSpPr>
        <p:spPr>
          <a:xfrm>
            <a:off x="389166" y="463109"/>
            <a:ext cx="11404154" cy="865186"/>
          </a:xfrm>
        </p:spPr>
        <p:txBody>
          <a:bodyPr>
            <a:normAutofit/>
          </a:bodyPr>
          <a:lstStyle/>
          <a:p>
            <a:r>
              <a:rPr lang="en-GB" sz="5400" err="1">
                <a:solidFill>
                  <a:srgbClr val="0070C0"/>
                </a:solidFill>
                <a:latin typeface="Aptos Black"/>
                <a:cs typeface="Arial"/>
              </a:rPr>
              <a:t>nhs.net</a:t>
            </a:r>
            <a:r>
              <a:rPr lang="en-GB" sz="5400">
                <a:solidFill>
                  <a:srgbClr val="0070C0"/>
                </a:solidFill>
                <a:latin typeface="Aptos Black"/>
                <a:cs typeface="Arial"/>
              </a:rPr>
              <a:t> </a:t>
            </a:r>
            <a:r>
              <a:rPr lang="en-GB" sz="5400">
                <a:latin typeface="Aptos Black"/>
                <a:cs typeface="Arial"/>
              </a:rPr>
              <a:t>email</a:t>
            </a:r>
          </a:p>
        </p:txBody>
      </p:sp>
      <p:pic>
        <p:nvPicPr>
          <p:cNvPr id="6" name="Picture 5" descr="A black box with blue arrows and a blue arrow pointing to the blue arrow&#10;&#10;Description automatically generated">
            <a:extLst>
              <a:ext uri="{FF2B5EF4-FFF2-40B4-BE49-F238E27FC236}">
                <a16:creationId xmlns:a16="http://schemas.microsoft.com/office/drawing/2014/main" id="{C34D580D-C84E-4624-CA2B-CEADBD4B8ECA}"/>
              </a:ext>
            </a:extLst>
          </p:cNvPr>
          <p:cNvPicPr>
            <a:picLocks noChangeAspect="1"/>
          </p:cNvPicPr>
          <p:nvPr/>
        </p:nvPicPr>
        <p:blipFill>
          <a:blip r:embed="rId2"/>
          <a:stretch>
            <a:fillRect/>
          </a:stretch>
        </p:blipFill>
        <p:spPr>
          <a:xfrm>
            <a:off x="986816" y="2717349"/>
            <a:ext cx="7094503" cy="1802233"/>
          </a:xfrm>
          <a:prstGeom prst="rect">
            <a:avLst/>
          </a:prstGeom>
        </p:spPr>
      </p:pic>
    </p:spTree>
    <p:extLst>
      <p:ext uri="{BB962C8B-B14F-4D97-AF65-F5344CB8AC3E}">
        <p14:creationId xmlns:p14="http://schemas.microsoft.com/office/powerpoint/2010/main" val="33838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11E810-6AE3-8557-B0BC-BB5F1CC73F4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B0D22B-D242-5C40-AE5B-A7F39477619E}"/>
              </a:ext>
            </a:extLst>
          </p:cNvPr>
          <p:cNvSpPr>
            <a:spLocks noGrp="1"/>
          </p:cNvSpPr>
          <p:nvPr>
            <p:ph idx="1"/>
          </p:nvPr>
        </p:nvSpPr>
        <p:spPr>
          <a:xfrm>
            <a:off x="986817" y="1549945"/>
            <a:ext cx="10345973" cy="488408"/>
          </a:xfrm>
        </p:spPr>
        <p:txBody>
          <a:bodyPr vert="horz" lIns="0" tIns="0" rIns="0" bIns="0" rtlCol="0" anchor="t">
            <a:normAutofit/>
          </a:bodyPr>
          <a:lstStyle/>
          <a:p>
            <a:r>
              <a:rPr lang="en-GB" sz="2400" b="1">
                <a:latin typeface="Aptos"/>
                <a:cs typeface="Arial"/>
              </a:rPr>
              <a:t>1. </a:t>
            </a:r>
            <a:r>
              <a:rPr lang="en-GB" sz="2400">
                <a:latin typeface="Aptos"/>
                <a:cs typeface="Arial"/>
              </a:rPr>
              <a:t>Register with NHS apps (Okta system) and create password once only</a:t>
            </a:r>
          </a:p>
        </p:txBody>
      </p:sp>
      <p:sp>
        <p:nvSpPr>
          <p:cNvPr id="2" name="Title 1">
            <a:extLst>
              <a:ext uri="{FF2B5EF4-FFF2-40B4-BE49-F238E27FC236}">
                <a16:creationId xmlns:a16="http://schemas.microsoft.com/office/drawing/2014/main" id="{9D7586BE-9826-9003-7ED5-A187426B45B8}"/>
              </a:ext>
            </a:extLst>
          </p:cNvPr>
          <p:cNvSpPr>
            <a:spLocks noGrp="1"/>
          </p:cNvSpPr>
          <p:nvPr>
            <p:ph type="title"/>
          </p:nvPr>
        </p:nvSpPr>
        <p:spPr>
          <a:xfrm>
            <a:off x="389166" y="463109"/>
            <a:ext cx="11404154" cy="865186"/>
          </a:xfrm>
        </p:spPr>
        <p:txBody>
          <a:bodyPr>
            <a:normAutofit/>
          </a:bodyPr>
          <a:lstStyle/>
          <a:p>
            <a:r>
              <a:rPr lang="en-GB" sz="5400" err="1">
                <a:solidFill>
                  <a:srgbClr val="0070C0"/>
                </a:solidFill>
                <a:latin typeface="Aptos Black"/>
                <a:cs typeface="Arial"/>
              </a:rPr>
              <a:t>nhs.uk</a:t>
            </a:r>
            <a:r>
              <a:rPr lang="en-GB" sz="5400">
                <a:solidFill>
                  <a:srgbClr val="0070C0"/>
                </a:solidFill>
                <a:latin typeface="Aptos Black"/>
                <a:cs typeface="Arial"/>
              </a:rPr>
              <a:t> </a:t>
            </a:r>
            <a:r>
              <a:rPr lang="en-GB" sz="5400">
                <a:latin typeface="Aptos Black"/>
                <a:cs typeface="Arial"/>
              </a:rPr>
              <a:t>and others</a:t>
            </a:r>
          </a:p>
        </p:txBody>
      </p:sp>
      <p:pic>
        <p:nvPicPr>
          <p:cNvPr id="6" name="Picture 5" descr="A screenshot of a computer screen&#10;&#10;Description automatically generated">
            <a:extLst>
              <a:ext uri="{FF2B5EF4-FFF2-40B4-BE49-F238E27FC236}">
                <a16:creationId xmlns:a16="http://schemas.microsoft.com/office/drawing/2014/main" id="{459FC8B4-97F9-6C19-CE1E-1809015C3BEE}"/>
              </a:ext>
            </a:extLst>
          </p:cNvPr>
          <p:cNvPicPr>
            <a:picLocks noChangeAspect="1"/>
          </p:cNvPicPr>
          <p:nvPr/>
        </p:nvPicPr>
        <p:blipFill>
          <a:blip r:embed="rId2"/>
          <a:stretch>
            <a:fillRect/>
          </a:stretch>
        </p:blipFill>
        <p:spPr>
          <a:xfrm>
            <a:off x="985217" y="2001282"/>
            <a:ext cx="9808295" cy="1890584"/>
          </a:xfrm>
          <a:prstGeom prst="rect">
            <a:avLst/>
          </a:prstGeom>
        </p:spPr>
      </p:pic>
      <p:pic>
        <p:nvPicPr>
          <p:cNvPr id="8" name="Picture 7" descr="A screenshot of a login screen&#10;&#10;Description automatically generated">
            <a:extLst>
              <a:ext uri="{FF2B5EF4-FFF2-40B4-BE49-F238E27FC236}">
                <a16:creationId xmlns:a16="http://schemas.microsoft.com/office/drawing/2014/main" id="{D4548B90-98D8-540B-E225-E68A6F0BC2E2}"/>
              </a:ext>
            </a:extLst>
          </p:cNvPr>
          <p:cNvPicPr>
            <a:picLocks noChangeAspect="1"/>
          </p:cNvPicPr>
          <p:nvPr/>
        </p:nvPicPr>
        <p:blipFill>
          <a:blip r:embed="rId3"/>
          <a:stretch>
            <a:fillRect/>
          </a:stretch>
        </p:blipFill>
        <p:spPr>
          <a:xfrm>
            <a:off x="986814" y="4549870"/>
            <a:ext cx="10514929" cy="1773433"/>
          </a:xfrm>
          <a:prstGeom prst="rect">
            <a:avLst/>
          </a:prstGeom>
        </p:spPr>
      </p:pic>
      <p:sp>
        <p:nvSpPr>
          <p:cNvPr id="12" name="Content Placeholder 2">
            <a:extLst>
              <a:ext uri="{FF2B5EF4-FFF2-40B4-BE49-F238E27FC236}">
                <a16:creationId xmlns:a16="http://schemas.microsoft.com/office/drawing/2014/main" id="{5B785C52-3AB7-07D3-319E-FC81715878A0}"/>
              </a:ext>
            </a:extLst>
          </p:cNvPr>
          <p:cNvSpPr txBox="1">
            <a:spLocks/>
          </p:cNvSpPr>
          <p:nvPr/>
        </p:nvSpPr>
        <p:spPr>
          <a:xfrm>
            <a:off x="985217" y="4105540"/>
            <a:ext cx="10345973" cy="488408"/>
          </a:xfrm>
          <a:prstGeom prst="rect">
            <a:avLst/>
          </a:prstGeom>
        </p:spPr>
        <p:txBody>
          <a:bodyPr vert="horz" lIns="0" tIns="0" rIns="0" bIns="0" rtlCol="0" anchor="t">
            <a:norm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a:latin typeface="Aptos"/>
                <a:cs typeface="Arial"/>
              </a:rPr>
              <a:t>2. </a:t>
            </a:r>
            <a:r>
              <a:rPr lang="en-GB" sz="2400">
                <a:latin typeface="Aptos"/>
                <a:cs typeface="Arial"/>
              </a:rPr>
              <a:t>Then it’s pretty simple…</a:t>
            </a:r>
          </a:p>
        </p:txBody>
      </p:sp>
    </p:spTree>
    <p:extLst>
      <p:ext uri="{BB962C8B-B14F-4D97-AF65-F5344CB8AC3E}">
        <p14:creationId xmlns:p14="http://schemas.microsoft.com/office/powerpoint/2010/main" val="1265209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B58B3F-5AEA-6C6A-4064-D34D5FFBE80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76BF0D-2CCF-D5BA-E648-04A71BDD313F}"/>
              </a:ext>
            </a:extLst>
          </p:cNvPr>
          <p:cNvSpPr>
            <a:spLocks noGrp="1"/>
          </p:cNvSpPr>
          <p:nvPr>
            <p:ph idx="1"/>
          </p:nvPr>
        </p:nvSpPr>
        <p:spPr>
          <a:xfrm>
            <a:off x="3287331" y="2106000"/>
            <a:ext cx="8045459" cy="4423100"/>
          </a:xfrm>
        </p:spPr>
        <p:txBody>
          <a:bodyPr vert="horz" lIns="0" tIns="0" rIns="0" bIns="0" rtlCol="0" anchor="t">
            <a:normAutofit/>
          </a:bodyPr>
          <a:lstStyle/>
          <a:p>
            <a:r>
              <a:rPr lang="en-GB" sz="3200" b="1">
                <a:latin typeface="Aptos"/>
                <a:cs typeface="Arial"/>
              </a:rPr>
              <a:t>How it differs from what you see in NDSP</a:t>
            </a:r>
            <a:endParaRPr lang="en-US" sz="3200" b="1">
              <a:latin typeface="Aptos"/>
              <a:cs typeface="Arial" panose="020B0604020202020204"/>
            </a:endParaRPr>
          </a:p>
          <a:p>
            <a:pPr marL="342900" indent="-342900">
              <a:buChar char="•"/>
            </a:pPr>
            <a:r>
              <a:rPr lang="en-GB" sz="2400">
                <a:latin typeface="Aptos"/>
                <a:cs typeface="Arial"/>
              </a:rPr>
              <a:t>NDSP will submit all 'last best files' once a month</a:t>
            </a:r>
            <a:endParaRPr lang="en-GB"/>
          </a:p>
          <a:p>
            <a:pPr marL="342900" indent="-342900">
              <a:buChar char="•"/>
            </a:pPr>
            <a:r>
              <a:rPr lang="en-GB" sz="2400">
                <a:latin typeface="Aptos"/>
                <a:cs typeface="Arial"/>
              </a:rPr>
              <a:t>This is what we'll use for a </a:t>
            </a:r>
            <a:r>
              <a:rPr lang="en-GB" sz="2400" i="1">
                <a:latin typeface="Aptos"/>
                <a:cs typeface="Arial"/>
              </a:rPr>
              <a:t>retrospective</a:t>
            </a:r>
            <a:r>
              <a:rPr lang="en-GB" sz="2400">
                <a:latin typeface="Aptos"/>
                <a:cs typeface="Arial"/>
              </a:rPr>
              <a:t> </a:t>
            </a:r>
            <a:r>
              <a:rPr lang="en-GB" sz="2400" i="1">
                <a:latin typeface="Aptos"/>
                <a:cs typeface="Arial"/>
              </a:rPr>
              <a:t>monthly </a:t>
            </a:r>
            <a:r>
              <a:rPr lang="en-GB" sz="2400">
                <a:latin typeface="Aptos"/>
                <a:cs typeface="Arial"/>
              </a:rPr>
              <a:t>data quality overview</a:t>
            </a:r>
          </a:p>
          <a:p>
            <a:pPr marL="342900" indent="-342900">
              <a:buChar char="•"/>
            </a:pPr>
            <a:r>
              <a:rPr lang="en-GB" sz="2400">
                <a:latin typeface="Aptos"/>
                <a:cs typeface="Arial"/>
              </a:rPr>
              <a:t>National view, Alliance view and Service Provider views</a:t>
            </a:r>
          </a:p>
          <a:p>
            <a:pPr marL="342900" indent="-342900">
              <a:buChar char="•"/>
            </a:pPr>
            <a:r>
              <a:rPr lang="en-GB" sz="2400">
                <a:latin typeface="Aptos"/>
                <a:cs typeface="Arial"/>
              </a:rPr>
              <a:t>Like NDSP, Alliances won’t be able to see a detailed provider level view of each other’s data (RBACS); nor will providers</a:t>
            </a:r>
          </a:p>
          <a:p>
            <a:br>
              <a:rPr lang="en-GB" sz="2400">
                <a:latin typeface="Aptos"/>
                <a:cs typeface="Arial"/>
              </a:rPr>
            </a:br>
            <a:endParaRPr lang="en-GB" sz="2400">
              <a:solidFill>
                <a:srgbClr val="425563"/>
              </a:solidFill>
              <a:latin typeface="Aptos"/>
              <a:cs typeface="Arial"/>
            </a:endParaRPr>
          </a:p>
        </p:txBody>
      </p:sp>
      <p:sp>
        <p:nvSpPr>
          <p:cNvPr id="2" name="Title 1">
            <a:extLst>
              <a:ext uri="{FF2B5EF4-FFF2-40B4-BE49-F238E27FC236}">
                <a16:creationId xmlns:a16="http://schemas.microsoft.com/office/drawing/2014/main" id="{8CC448BE-4044-94AF-AA97-48866715BBF6}"/>
              </a:ext>
            </a:extLst>
          </p:cNvPr>
          <p:cNvSpPr>
            <a:spLocks noGrp="1"/>
          </p:cNvSpPr>
          <p:nvPr>
            <p:ph type="title"/>
          </p:nvPr>
        </p:nvSpPr>
        <p:spPr>
          <a:xfrm>
            <a:off x="389166" y="463109"/>
            <a:ext cx="11404154" cy="865186"/>
          </a:xfrm>
        </p:spPr>
        <p:txBody>
          <a:bodyPr>
            <a:normAutofit/>
          </a:bodyPr>
          <a:lstStyle/>
          <a:p>
            <a:r>
              <a:rPr lang="en-GB" sz="5400">
                <a:solidFill>
                  <a:srgbClr val="0070C0"/>
                </a:solidFill>
                <a:latin typeface="Aptos Black"/>
                <a:cs typeface="Arial"/>
              </a:rPr>
              <a:t>Monthly </a:t>
            </a:r>
            <a:r>
              <a:rPr lang="en-GB" sz="5400">
                <a:latin typeface="Aptos Black"/>
                <a:cs typeface="Arial"/>
              </a:rPr>
              <a:t>data quality monitoring </a:t>
            </a:r>
          </a:p>
        </p:txBody>
      </p:sp>
      <p:sp>
        <p:nvSpPr>
          <p:cNvPr id="5" name="Rectangle 4">
            <a:extLst>
              <a:ext uri="{FF2B5EF4-FFF2-40B4-BE49-F238E27FC236}">
                <a16:creationId xmlns:a16="http://schemas.microsoft.com/office/drawing/2014/main" id="{6E1E8C1A-E2B1-7874-757F-531CA9E14CAF}"/>
              </a:ext>
            </a:extLst>
          </p:cNvPr>
          <p:cNvSpPr/>
          <p:nvPr/>
        </p:nvSpPr>
        <p:spPr>
          <a:xfrm>
            <a:off x="145303" y="2442950"/>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Governance, access and readiness</a:t>
            </a:r>
          </a:p>
        </p:txBody>
      </p:sp>
      <p:sp>
        <p:nvSpPr>
          <p:cNvPr id="7" name="Rectangle 6">
            <a:extLst>
              <a:ext uri="{FF2B5EF4-FFF2-40B4-BE49-F238E27FC236}">
                <a16:creationId xmlns:a16="http://schemas.microsoft.com/office/drawing/2014/main" id="{13282438-B759-5AA5-43A2-B6359574A75B}"/>
              </a:ext>
            </a:extLst>
          </p:cNvPr>
          <p:cNvSpPr/>
          <p:nvPr/>
        </p:nvSpPr>
        <p:spPr>
          <a:xfrm>
            <a:off x="145303" y="3063754"/>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Data development and derivations</a:t>
            </a:r>
          </a:p>
        </p:txBody>
      </p:sp>
      <p:sp>
        <p:nvSpPr>
          <p:cNvPr id="9" name="Rectangle 8">
            <a:extLst>
              <a:ext uri="{FF2B5EF4-FFF2-40B4-BE49-F238E27FC236}">
                <a16:creationId xmlns:a16="http://schemas.microsoft.com/office/drawing/2014/main" id="{56C769AC-BA7D-BF2C-0D17-B8873607C164}"/>
              </a:ext>
            </a:extLst>
          </p:cNvPr>
          <p:cNvSpPr/>
          <p:nvPr/>
        </p:nvSpPr>
        <p:spPr>
          <a:xfrm>
            <a:off x="145303" y="3684558"/>
            <a:ext cx="2604772" cy="60049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t>Data quality, rules and assurance</a:t>
            </a:r>
            <a:endParaRPr lang="en-GB"/>
          </a:p>
        </p:txBody>
      </p:sp>
      <p:sp>
        <p:nvSpPr>
          <p:cNvPr id="11" name="Rectangle 10">
            <a:extLst>
              <a:ext uri="{FF2B5EF4-FFF2-40B4-BE49-F238E27FC236}">
                <a16:creationId xmlns:a16="http://schemas.microsoft.com/office/drawing/2014/main" id="{F7E9E3BA-A0C0-EF8B-041F-46D86B09C515}"/>
              </a:ext>
            </a:extLst>
          </p:cNvPr>
          <p:cNvSpPr/>
          <p:nvPr/>
        </p:nvSpPr>
        <p:spPr>
          <a:xfrm>
            <a:off x="145303" y="4305362"/>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National dashboard development</a:t>
            </a:r>
            <a:endParaRPr lang="en-GB">
              <a:solidFill>
                <a:schemeClr val="bg1">
                  <a:lumMod val="65000"/>
                </a:schemeClr>
              </a:solidFill>
            </a:endParaRPr>
          </a:p>
        </p:txBody>
      </p:sp>
      <p:sp>
        <p:nvSpPr>
          <p:cNvPr id="13" name="Rectangle 12">
            <a:extLst>
              <a:ext uri="{FF2B5EF4-FFF2-40B4-BE49-F238E27FC236}">
                <a16:creationId xmlns:a16="http://schemas.microsoft.com/office/drawing/2014/main" id="{EE323640-A260-79F1-4E1C-251B21350276}"/>
              </a:ext>
            </a:extLst>
          </p:cNvPr>
          <p:cNvSpPr/>
          <p:nvPr/>
        </p:nvSpPr>
        <p:spPr>
          <a:xfrm>
            <a:off x="145303" y="4926166"/>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Data linkage</a:t>
            </a:r>
            <a:endParaRPr lang="en-GB">
              <a:solidFill>
                <a:schemeClr val="bg1">
                  <a:lumMod val="65000"/>
                </a:schemeClr>
              </a:solidFill>
            </a:endParaRPr>
          </a:p>
        </p:txBody>
      </p:sp>
      <p:sp>
        <p:nvSpPr>
          <p:cNvPr id="15" name="Rectangle 14">
            <a:extLst>
              <a:ext uri="{FF2B5EF4-FFF2-40B4-BE49-F238E27FC236}">
                <a16:creationId xmlns:a16="http://schemas.microsoft.com/office/drawing/2014/main" id="{B794ECC9-BD84-650C-7D57-4B3B0A2DDAF6}"/>
              </a:ext>
            </a:extLst>
          </p:cNvPr>
          <p:cNvSpPr/>
          <p:nvPr/>
        </p:nvSpPr>
        <p:spPr>
          <a:xfrm>
            <a:off x="145303" y="5546970"/>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Cancer Alliance record level access</a:t>
            </a:r>
            <a:endParaRPr lang="en-GB">
              <a:solidFill>
                <a:schemeClr val="bg1">
                  <a:lumMod val="65000"/>
                </a:schemeClr>
              </a:solidFill>
            </a:endParaRPr>
          </a:p>
        </p:txBody>
      </p:sp>
    </p:spTree>
    <p:extLst>
      <p:ext uri="{BB962C8B-B14F-4D97-AF65-F5344CB8AC3E}">
        <p14:creationId xmlns:p14="http://schemas.microsoft.com/office/powerpoint/2010/main" val="1517955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C5F2A9-B172-57B3-A4AD-C11D36DF2415}"/>
              </a:ext>
            </a:extLst>
          </p:cNvPr>
          <p:cNvSpPr>
            <a:spLocks noGrp="1"/>
          </p:cNvSpPr>
          <p:nvPr>
            <p:ph idx="1"/>
          </p:nvPr>
        </p:nvSpPr>
        <p:spPr>
          <a:xfrm>
            <a:off x="432000" y="1513470"/>
            <a:ext cx="11088000" cy="3456000"/>
          </a:xfrm>
        </p:spPr>
        <p:txBody>
          <a:bodyPr vert="horz" lIns="0" tIns="0" rIns="0" bIns="0" rtlCol="0" anchor="t">
            <a:normAutofit/>
          </a:bodyPr>
          <a:lstStyle/>
          <a:p>
            <a:pPr marL="342900" indent="-342900">
              <a:buFont typeface="Arial" panose="020B0604020202020204" pitchFamily="34" charset="0"/>
              <a:buChar char="•"/>
            </a:pPr>
            <a:r>
              <a:rPr lang="en-GB"/>
              <a:t>Overarching plan for quality assurance of the LCSDS – Sam</a:t>
            </a:r>
          </a:p>
          <a:p>
            <a:pPr marL="342900" indent="-342900">
              <a:buFont typeface="Arial" panose="020B0604020202020204" pitchFamily="34" charset="0"/>
              <a:buChar char="•"/>
            </a:pPr>
            <a:r>
              <a:rPr lang="en-GB"/>
              <a:t>Tracking submission progress:</a:t>
            </a:r>
            <a:br>
              <a:rPr lang="en-GB"/>
            </a:br>
            <a:r>
              <a:rPr lang="en-GB"/>
              <a:t>National Data Submission Portal monitoring tools - Sarah</a:t>
            </a:r>
          </a:p>
          <a:p>
            <a:pPr marL="342900" indent="-342900">
              <a:buFont typeface="Arial" panose="020B0604020202020204" pitchFamily="34" charset="0"/>
              <a:buChar char="•"/>
            </a:pPr>
            <a:r>
              <a:rPr lang="en-GB"/>
              <a:t>Quality assurance dashboard - Alex</a:t>
            </a:r>
          </a:p>
          <a:p>
            <a:pPr marL="342900" indent="-342900">
              <a:buFont typeface="Arial" panose="020B0604020202020204" pitchFamily="34" charset="0"/>
              <a:buChar char="•"/>
            </a:pPr>
            <a:r>
              <a:rPr lang="en-GB"/>
              <a:t>Next steps </a:t>
            </a:r>
          </a:p>
          <a:p>
            <a:pPr marL="342900" indent="-342900">
              <a:buFont typeface="Arial" panose="020B0604020202020204" pitchFamily="34" charset="0"/>
              <a:buChar char="•"/>
            </a:pPr>
            <a:r>
              <a:rPr lang="en-GB"/>
              <a:t>Q&amp;A</a:t>
            </a:r>
          </a:p>
          <a:p>
            <a:endParaRPr lang="en-GB"/>
          </a:p>
          <a:p>
            <a:endParaRPr lang="en-GB"/>
          </a:p>
        </p:txBody>
      </p:sp>
      <p:sp>
        <p:nvSpPr>
          <p:cNvPr id="2" name="Title 1">
            <a:extLst>
              <a:ext uri="{FF2B5EF4-FFF2-40B4-BE49-F238E27FC236}">
                <a16:creationId xmlns:a16="http://schemas.microsoft.com/office/drawing/2014/main" id="{A43D656A-2EF2-CF47-D679-CAE0F5DD9154}"/>
              </a:ext>
            </a:extLst>
          </p:cNvPr>
          <p:cNvSpPr>
            <a:spLocks noGrp="1"/>
          </p:cNvSpPr>
          <p:nvPr>
            <p:ph type="title"/>
          </p:nvPr>
        </p:nvSpPr>
        <p:spPr/>
        <p:txBody>
          <a:bodyPr/>
          <a:lstStyle/>
          <a:p>
            <a:r>
              <a:rPr lang="en-GB"/>
              <a:t>Agenda</a:t>
            </a:r>
          </a:p>
        </p:txBody>
      </p:sp>
    </p:spTree>
    <p:extLst>
      <p:ext uri="{BB962C8B-B14F-4D97-AF65-F5344CB8AC3E}">
        <p14:creationId xmlns:p14="http://schemas.microsoft.com/office/powerpoint/2010/main" val="884651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703635-2111-E495-0FCE-A25E305E22CC}"/>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B37D276-1460-253D-7A6B-EA5772F4B6E8}"/>
              </a:ext>
            </a:extLst>
          </p:cNvPr>
          <p:cNvSpPr>
            <a:spLocks noGrp="1"/>
          </p:cNvSpPr>
          <p:nvPr>
            <p:ph idx="1"/>
          </p:nvPr>
        </p:nvSpPr>
        <p:spPr>
          <a:xfrm>
            <a:off x="3287330" y="2106000"/>
            <a:ext cx="8045460" cy="4423100"/>
          </a:xfrm>
        </p:spPr>
        <p:txBody>
          <a:bodyPr vert="horz" lIns="0" tIns="0" rIns="0" bIns="0" rtlCol="0" anchor="t">
            <a:normAutofit/>
          </a:bodyPr>
          <a:lstStyle/>
          <a:p>
            <a:r>
              <a:rPr lang="en-GB" sz="3200" b="1">
                <a:latin typeface="Aptos"/>
                <a:cs typeface="Arial"/>
              </a:rPr>
              <a:t>What it’s for</a:t>
            </a:r>
            <a:endParaRPr lang="en-US" sz="3200" b="1">
              <a:latin typeface="Aptos"/>
              <a:cs typeface="Arial" panose="020B0604020202020204"/>
            </a:endParaRPr>
          </a:p>
          <a:p>
            <a:pPr marL="342900" indent="-342900">
              <a:buChar char="•"/>
            </a:pPr>
            <a:r>
              <a:rPr lang="en-GB" sz="2400">
                <a:latin typeface="Aptos"/>
                <a:cs typeface="Arial"/>
              </a:rPr>
              <a:t>Summary not a detailed working level</a:t>
            </a:r>
          </a:p>
          <a:p>
            <a:pPr marL="342900" indent="-342900">
              <a:buChar char="•"/>
            </a:pPr>
            <a:r>
              <a:rPr lang="en-GB" sz="2400">
                <a:latin typeface="Aptos"/>
                <a:cs typeface="Arial"/>
              </a:rPr>
              <a:t>Enable comparison between NECS and NDSP so that differences between totals can be investigated</a:t>
            </a:r>
          </a:p>
          <a:p>
            <a:pPr marL="342900" indent="-342900">
              <a:buChar char="•"/>
            </a:pPr>
            <a:r>
              <a:rPr lang="en-GB" sz="2400">
                <a:latin typeface="Aptos"/>
                <a:cs typeface="Arial"/>
              </a:rPr>
              <a:t>Showing where there might be gaps</a:t>
            </a:r>
          </a:p>
          <a:p>
            <a:pPr marL="342900" indent="-342900">
              <a:buChar char="•"/>
            </a:pPr>
            <a:r>
              <a:rPr lang="en-GB" sz="2400">
                <a:solidFill>
                  <a:srgbClr val="425563"/>
                </a:solidFill>
                <a:latin typeface="Aptos"/>
                <a:cs typeface="Arial"/>
              </a:rPr>
              <a:t>Help drive up completeness of the data</a:t>
            </a:r>
          </a:p>
          <a:p>
            <a:pPr marL="342900" indent="-342900">
              <a:buChar char="•"/>
            </a:pPr>
            <a:endParaRPr lang="en-GB" sz="2400">
              <a:solidFill>
                <a:srgbClr val="425563"/>
              </a:solidFill>
              <a:latin typeface="Aptos"/>
              <a:cs typeface="Arial"/>
            </a:endParaRPr>
          </a:p>
          <a:p>
            <a:r>
              <a:rPr lang="en-GB" sz="2400" b="1" i="1">
                <a:solidFill>
                  <a:srgbClr val="425563"/>
                </a:solidFill>
                <a:latin typeface="Aptos"/>
                <a:cs typeface="Arial"/>
              </a:rPr>
              <a:t>The better quality the data from all providers, the better quality and depth of insight we’ll be able to offer down the track</a:t>
            </a:r>
          </a:p>
        </p:txBody>
      </p:sp>
      <p:sp>
        <p:nvSpPr>
          <p:cNvPr id="2" name="Title 1">
            <a:extLst>
              <a:ext uri="{FF2B5EF4-FFF2-40B4-BE49-F238E27FC236}">
                <a16:creationId xmlns:a16="http://schemas.microsoft.com/office/drawing/2014/main" id="{8104FC5D-3DA6-ABBA-F3AF-3B2B59181171}"/>
              </a:ext>
            </a:extLst>
          </p:cNvPr>
          <p:cNvSpPr>
            <a:spLocks noGrp="1"/>
          </p:cNvSpPr>
          <p:nvPr>
            <p:ph type="title"/>
          </p:nvPr>
        </p:nvSpPr>
        <p:spPr>
          <a:xfrm>
            <a:off x="389166" y="463109"/>
            <a:ext cx="11404154" cy="865186"/>
          </a:xfrm>
        </p:spPr>
        <p:txBody>
          <a:bodyPr>
            <a:normAutofit/>
          </a:bodyPr>
          <a:lstStyle/>
          <a:p>
            <a:r>
              <a:rPr lang="en-GB" sz="5400">
                <a:solidFill>
                  <a:srgbClr val="0070C0"/>
                </a:solidFill>
                <a:latin typeface="Aptos Black"/>
                <a:cs typeface="Arial"/>
              </a:rPr>
              <a:t>Monthly </a:t>
            </a:r>
            <a:r>
              <a:rPr lang="en-GB" sz="5400">
                <a:latin typeface="Aptos Black"/>
                <a:cs typeface="Arial"/>
              </a:rPr>
              <a:t>data quality monitoring </a:t>
            </a:r>
          </a:p>
        </p:txBody>
      </p:sp>
      <p:sp>
        <p:nvSpPr>
          <p:cNvPr id="5" name="Rectangle 4">
            <a:extLst>
              <a:ext uri="{FF2B5EF4-FFF2-40B4-BE49-F238E27FC236}">
                <a16:creationId xmlns:a16="http://schemas.microsoft.com/office/drawing/2014/main" id="{A5A59147-B171-F9D9-1BD7-63D7ACE6C246}"/>
              </a:ext>
            </a:extLst>
          </p:cNvPr>
          <p:cNvSpPr/>
          <p:nvPr/>
        </p:nvSpPr>
        <p:spPr>
          <a:xfrm>
            <a:off x="145303" y="2442950"/>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Governance, access and readiness</a:t>
            </a:r>
          </a:p>
        </p:txBody>
      </p:sp>
      <p:sp>
        <p:nvSpPr>
          <p:cNvPr id="7" name="Rectangle 6">
            <a:extLst>
              <a:ext uri="{FF2B5EF4-FFF2-40B4-BE49-F238E27FC236}">
                <a16:creationId xmlns:a16="http://schemas.microsoft.com/office/drawing/2014/main" id="{F3F3E34C-6A6D-C6AE-AC94-470BC47FC60B}"/>
              </a:ext>
            </a:extLst>
          </p:cNvPr>
          <p:cNvSpPr/>
          <p:nvPr/>
        </p:nvSpPr>
        <p:spPr>
          <a:xfrm>
            <a:off x="145303" y="3063754"/>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Data development and derivations</a:t>
            </a:r>
          </a:p>
        </p:txBody>
      </p:sp>
      <p:sp>
        <p:nvSpPr>
          <p:cNvPr id="9" name="Rectangle 8">
            <a:extLst>
              <a:ext uri="{FF2B5EF4-FFF2-40B4-BE49-F238E27FC236}">
                <a16:creationId xmlns:a16="http://schemas.microsoft.com/office/drawing/2014/main" id="{57C9F356-9A1C-E93F-A9A0-435FA6C4D055}"/>
              </a:ext>
            </a:extLst>
          </p:cNvPr>
          <p:cNvSpPr/>
          <p:nvPr/>
        </p:nvSpPr>
        <p:spPr>
          <a:xfrm>
            <a:off x="145303" y="3684558"/>
            <a:ext cx="2604772" cy="60049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t>Data quality, rules and assurance</a:t>
            </a:r>
            <a:endParaRPr lang="en-GB"/>
          </a:p>
        </p:txBody>
      </p:sp>
      <p:sp>
        <p:nvSpPr>
          <p:cNvPr id="11" name="Rectangle 10">
            <a:extLst>
              <a:ext uri="{FF2B5EF4-FFF2-40B4-BE49-F238E27FC236}">
                <a16:creationId xmlns:a16="http://schemas.microsoft.com/office/drawing/2014/main" id="{55B2A636-84FE-D99A-C585-2A81BD0129B0}"/>
              </a:ext>
            </a:extLst>
          </p:cNvPr>
          <p:cNvSpPr/>
          <p:nvPr/>
        </p:nvSpPr>
        <p:spPr>
          <a:xfrm>
            <a:off x="145303" y="4305362"/>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National dashboard development</a:t>
            </a:r>
            <a:endParaRPr lang="en-GB">
              <a:solidFill>
                <a:schemeClr val="bg1">
                  <a:lumMod val="65000"/>
                </a:schemeClr>
              </a:solidFill>
            </a:endParaRPr>
          </a:p>
        </p:txBody>
      </p:sp>
      <p:sp>
        <p:nvSpPr>
          <p:cNvPr id="13" name="Rectangle 12">
            <a:extLst>
              <a:ext uri="{FF2B5EF4-FFF2-40B4-BE49-F238E27FC236}">
                <a16:creationId xmlns:a16="http://schemas.microsoft.com/office/drawing/2014/main" id="{463E821A-251D-0FE1-6FEA-6FDF5F5F5140}"/>
              </a:ext>
            </a:extLst>
          </p:cNvPr>
          <p:cNvSpPr/>
          <p:nvPr/>
        </p:nvSpPr>
        <p:spPr>
          <a:xfrm>
            <a:off x="145303" y="4926166"/>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Data linkage</a:t>
            </a:r>
            <a:endParaRPr lang="en-GB">
              <a:solidFill>
                <a:schemeClr val="bg1">
                  <a:lumMod val="65000"/>
                </a:schemeClr>
              </a:solidFill>
            </a:endParaRPr>
          </a:p>
        </p:txBody>
      </p:sp>
      <p:sp>
        <p:nvSpPr>
          <p:cNvPr id="15" name="Rectangle 14">
            <a:extLst>
              <a:ext uri="{FF2B5EF4-FFF2-40B4-BE49-F238E27FC236}">
                <a16:creationId xmlns:a16="http://schemas.microsoft.com/office/drawing/2014/main" id="{74005BD5-73A7-89EF-B23C-9FD08AAE5328}"/>
              </a:ext>
            </a:extLst>
          </p:cNvPr>
          <p:cNvSpPr/>
          <p:nvPr/>
        </p:nvSpPr>
        <p:spPr>
          <a:xfrm>
            <a:off x="145303" y="5546970"/>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Cancer Alliance record level access</a:t>
            </a:r>
            <a:endParaRPr lang="en-GB">
              <a:solidFill>
                <a:schemeClr val="bg1">
                  <a:lumMod val="65000"/>
                </a:schemeClr>
              </a:solidFill>
            </a:endParaRPr>
          </a:p>
        </p:txBody>
      </p:sp>
    </p:spTree>
    <p:extLst>
      <p:ext uri="{BB962C8B-B14F-4D97-AF65-F5344CB8AC3E}">
        <p14:creationId xmlns:p14="http://schemas.microsoft.com/office/powerpoint/2010/main" val="887842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10DA87-7874-3A91-0F52-91B265AABA7D}"/>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10DCC3-D232-4FC8-EB86-8BB446095969}"/>
              </a:ext>
            </a:extLst>
          </p:cNvPr>
          <p:cNvSpPr>
            <a:spLocks noGrp="1"/>
          </p:cNvSpPr>
          <p:nvPr>
            <p:ph idx="1"/>
          </p:nvPr>
        </p:nvSpPr>
        <p:spPr>
          <a:xfrm>
            <a:off x="3338131" y="2106000"/>
            <a:ext cx="7994659" cy="4423100"/>
          </a:xfrm>
        </p:spPr>
        <p:txBody>
          <a:bodyPr vert="horz" lIns="0" tIns="0" rIns="0" bIns="0" rtlCol="0" anchor="t">
            <a:normAutofit/>
          </a:bodyPr>
          <a:lstStyle/>
          <a:p>
            <a:r>
              <a:rPr lang="en-GB" sz="2800" b="1">
                <a:latin typeface="Aptos"/>
                <a:cs typeface="Arial"/>
              </a:rPr>
              <a:t>We need to learn…</a:t>
            </a:r>
            <a:endParaRPr lang="en-US" sz="2800" b="1">
              <a:latin typeface="Aptos"/>
              <a:cs typeface="Arial" panose="020B0604020202020204"/>
            </a:endParaRPr>
          </a:p>
          <a:p>
            <a:pPr marL="342900" indent="-342900">
              <a:buChar char="•"/>
            </a:pPr>
            <a:r>
              <a:rPr lang="en-GB" sz="2400" b="1">
                <a:latin typeface="Aptos"/>
                <a:cs typeface="Arial"/>
              </a:rPr>
              <a:t>Your priorities and needs</a:t>
            </a:r>
            <a:endParaRPr lang="en-GB" sz="2400">
              <a:latin typeface="Aptos"/>
              <a:cs typeface="Arial"/>
            </a:endParaRPr>
          </a:p>
          <a:p>
            <a:pPr marL="342900" indent="-342900">
              <a:buChar char="•"/>
            </a:pPr>
            <a:r>
              <a:rPr lang="en-GB" sz="2400">
                <a:latin typeface="Aptos"/>
                <a:cs typeface="Arial"/>
              </a:rPr>
              <a:t>Whether we can </a:t>
            </a:r>
            <a:r>
              <a:rPr lang="en-GB" sz="2400" b="1">
                <a:latin typeface="Aptos"/>
                <a:cs typeface="Arial"/>
              </a:rPr>
              <a:t>bring</a:t>
            </a:r>
            <a:r>
              <a:rPr lang="en-GB" sz="2400">
                <a:latin typeface="Aptos"/>
                <a:cs typeface="Arial"/>
              </a:rPr>
              <a:t> </a:t>
            </a:r>
            <a:r>
              <a:rPr lang="en-GB" sz="2400" b="1">
                <a:latin typeface="Aptos"/>
                <a:cs typeface="Arial"/>
              </a:rPr>
              <a:t>other data sources together</a:t>
            </a:r>
            <a:r>
              <a:rPr lang="en-GB" sz="2400">
                <a:latin typeface="Aptos"/>
                <a:cs typeface="Arial"/>
              </a:rPr>
              <a:t> </a:t>
            </a:r>
            <a:br>
              <a:rPr lang="en-GB" sz="2400">
                <a:latin typeface="Aptos"/>
                <a:cs typeface="Arial"/>
              </a:rPr>
            </a:br>
            <a:r>
              <a:rPr lang="en-GB" sz="2400">
                <a:latin typeface="Aptos"/>
                <a:cs typeface="Arial"/>
              </a:rPr>
              <a:t>(NDSP warnings / NECS aggregates)</a:t>
            </a:r>
          </a:p>
          <a:p>
            <a:pPr marL="342900" indent="-342900">
              <a:buChar char="•"/>
            </a:pPr>
            <a:r>
              <a:rPr lang="en-GB" sz="2400" b="1">
                <a:latin typeface="Aptos"/>
                <a:cs typeface="Arial"/>
              </a:rPr>
              <a:t>What we can determine from the submitted data </a:t>
            </a:r>
            <a:r>
              <a:rPr lang="en-GB" sz="2400">
                <a:latin typeface="Aptos"/>
                <a:cs typeface="Arial"/>
              </a:rPr>
              <a:t>to help you see where improvements can be made</a:t>
            </a:r>
            <a:br>
              <a:rPr lang="en-GB" sz="2400">
                <a:latin typeface="Aptos"/>
                <a:cs typeface="Arial"/>
              </a:rPr>
            </a:br>
            <a:endParaRPr lang="en-GB" sz="3600" b="1">
              <a:latin typeface="Aptos"/>
              <a:cs typeface="Arial"/>
            </a:endParaRPr>
          </a:p>
          <a:p>
            <a:r>
              <a:rPr lang="en-GB" sz="2800" b="1">
                <a:latin typeface="Aptos"/>
                <a:cs typeface="Arial"/>
              </a:rPr>
              <a:t>Go-live plan: January 2027</a:t>
            </a:r>
            <a:endParaRPr lang="en-GB" sz="3600" b="1">
              <a:solidFill>
                <a:srgbClr val="425563"/>
              </a:solidFill>
              <a:latin typeface="Aptos"/>
              <a:cs typeface="Arial"/>
            </a:endParaRPr>
          </a:p>
        </p:txBody>
      </p:sp>
      <p:sp>
        <p:nvSpPr>
          <p:cNvPr id="2" name="Title 1">
            <a:extLst>
              <a:ext uri="{FF2B5EF4-FFF2-40B4-BE49-F238E27FC236}">
                <a16:creationId xmlns:a16="http://schemas.microsoft.com/office/drawing/2014/main" id="{3B34094C-FD92-DAA5-AB98-ECD812471154}"/>
              </a:ext>
            </a:extLst>
          </p:cNvPr>
          <p:cNvSpPr>
            <a:spLocks noGrp="1"/>
          </p:cNvSpPr>
          <p:nvPr>
            <p:ph type="title"/>
          </p:nvPr>
        </p:nvSpPr>
        <p:spPr>
          <a:xfrm>
            <a:off x="389166" y="463109"/>
            <a:ext cx="11404154" cy="865186"/>
          </a:xfrm>
        </p:spPr>
        <p:txBody>
          <a:bodyPr>
            <a:normAutofit/>
          </a:bodyPr>
          <a:lstStyle/>
          <a:p>
            <a:r>
              <a:rPr lang="en-GB" sz="5400">
                <a:solidFill>
                  <a:srgbClr val="0070C0"/>
                </a:solidFill>
                <a:latin typeface="Aptos Black"/>
                <a:cs typeface="Arial"/>
              </a:rPr>
              <a:t>Monthly </a:t>
            </a:r>
            <a:r>
              <a:rPr lang="en-GB" sz="5400">
                <a:latin typeface="Aptos Black"/>
                <a:cs typeface="Arial"/>
              </a:rPr>
              <a:t>data quality monitoring </a:t>
            </a:r>
          </a:p>
        </p:txBody>
      </p:sp>
      <p:sp>
        <p:nvSpPr>
          <p:cNvPr id="6" name="Rectangle 5">
            <a:extLst>
              <a:ext uri="{FF2B5EF4-FFF2-40B4-BE49-F238E27FC236}">
                <a16:creationId xmlns:a16="http://schemas.microsoft.com/office/drawing/2014/main" id="{47A465B8-8EF2-AA40-BB08-910A37CE2290}"/>
              </a:ext>
            </a:extLst>
          </p:cNvPr>
          <p:cNvSpPr/>
          <p:nvPr/>
        </p:nvSpPr>
        <p:spPr>
          <a:xfrm>
            <a:off x="145303" y="2442950"/>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Governance, access and readiness</a:t>
            </a:r>
          </a:p>
        </p:txBody>
      </p:sp>
      <p:sp>
        <p:nvSpPr>
          <p:cNvPr id="9" name="Rectangle 8">
            <a:extLst>
              <a:ext uri="{FF2B5EF4-FFF2-40B4-BE49-F238E27FC236}">
                <a16:creationId xmlns:a16="http://schemas.microsoft.com/office/drawing/2014/main" id="{B2AB9206-CA99-3A00-A704-25584A26F296}"/>
              </a:ext>
            </a:extLst>
          </p:cNvPr>
          <p:cNvSpPr/>
          <p:nvPr/>
        </p:nvSpPr>
        <p:spPr>
          <a:xfrm>
            <a:off x="145303" y="3063754"/>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Data development and derivations</a:t>
            </a:r>
          </a:p>
        </p:txBody>
      </p:sp>
      <p:sp>
        <p:nvSpPr>
          <p:cNvPr id="11" name="Rectangle 10">
            <a:extLst>
              <a:ext uri="{FF2B5EF4-FFF2-40B4-BE49-F238E27FC236}">
                <a16:creationId xmlns:a16="http://schemas.microsoft.com/office/drawing/2014/main" id="{8ED2F44E-B047-0E03-0193-814B928B7DFB}"/>
              </a:ext>
            </a:extLst>
          </p:cNvPr>
          <p:cNvSpPr/>
          <p:nvPr/>
        </p:nvSpPr>
        <p:spPr>
          <a:xfrm>
            <a:off x="145303" y="3684558"/>
            <a:ext cx="2604772" cy="60049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t>Data quality, rules and assurance</a:t>
            </a:r>
            <a:endParaRPr lang="en-GB"/>
          </a:p>
        </p:txBody>
      </p:sp>
      <p:sp>
        <p:nvSpPr>
          <p:cNvPr id="13" name="Rectangle 12">
            <a:extLst>
              <a:ext uri="{FF2B5EF4-FFF2-40B4-BE49-F238E27FC236}">
                <a16:creationId xmlns:a16="http://schemas.microsoft.com/office/drawing/2014/main" id="{76D72DC1-269C-5544-1FDB-09878A355EF4}"/>
              </a:ext>
            </a:extLst>
          </p:cNvPr>
          <p:cNvSpPr/>
          <p:nvPr/>
        </p:nvSpPr>
        <p:spPr>
          <a:xfrm>
            <a:off x="145303" y="4305362"/>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National dashboard development</a:t>
            </a:r>
            <a:endParaRPr lang="en-GB">
              <a:solidFill>
                <a:schemeClr val="bg1">
                  <a:lumMod val="65000"/>
                </a:schemeClr>
              </a:solidFill>
            </a:endParaRPr>
          </a:p>
        </p:txBody>
      </p:sp>
      <p:sp>
        <p:nvSpPr>
          <p:cNvPr id="15" name="Rectangle 14">
            <a:extLst>
              <a:ext uri="{FF2B5EF4-FFF2-40B4-BE49-F238E27FC236}">
                <a16:creationId xmlns:a16="http://schemas.microsoft.com/office/drawing/2014/main" id="{A57A3BAA-482A-4F46-8251-0B5321913636}"/>
              </a:ext>
            </a:extLst>
          </p:cNvPr>
          <p:cNvSpPr/>
          <p:nvPr/>
        </p:nvSpPr>
        <p:spPr>
          <a:xfrm>
            <a:off x="145303" y="4926166"/>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Data linkage</a:t>
            </a:r>
            <a:endParaRPr lang="en-GB">
              <a:solidFill>
                <a:schemeClr val="bg1">
                  <a:lumMod val="65000"/>
                </a:schemeClr>
              </a:solidFill>
            </a:endParaRPr>
          </a:p>
        </p:txBody>
      </p:sp>
      <p:sp>
        <p:nvSpPr>
          <p:cNvPr id="17" name="Rectangle 16">
            <a:extLst>
              <a:ext uri="{FF2B5EF4-FFF2-40B4-BE49-F238E27FC236}">
                <a16:creationId xmlns:a16="http://schemas.microsoft.com/office/drawing/2014/main" id="{DBDCBA69-04CC-94F5-04DF-3CD5D8F6F56D}"/>
              </a:ext>
            </a:extLst>
          </p:cNvPr>
          <p:cNvSpPr/>
          <p:nvPr/>
        </p:nvSpPr>
        <p:spPr>
          <a:xfrm>
            <a:off x="145303" y="5546970"/>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Cancer Alliance record level access</a:t>
            </a:r>
            <a:endParaRPr lang="en-GB">
              <a:solidFill>
                <a:schemeClr val="bg1">
                  <a:lumMod val="65000"/>
                </a:schemeClr>
              </a:solidFill>
            </a:endParaRPr>
          </a:p>
        </p:txBody>
      </p:sp>
    </p:spTree>
    <p:extLst>
      <p:ext uri="{BB962C8B-B14F-4D97-AF65-F5344CB8AC3E}">
        <p14:creationId xmlns:p14="http://schemas.microsoft.com/office/powerpoint/2010/main" val="2887967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A0A368-9149-DAA8-AA74-F86D3B097C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9E5631-871B-7A90-DB1B-9A1CFB1DF3C9}"/>
              </a:ext>
            </a:extLst>
          </p:cNvPr>
          <p:cNvSpPr>
            <a:spLocks noGrp="1"/>
          </p:cNvSpPr>
          <p:nvPr>
            <p:ph type="title"/>
          </p:nvPr>
        </p:nvSpPr>
        <p:spPr>
          <a:xfrm>
            <a:off x="389166" y="463109"/>
            <a:ext cx="11404154" cy="865186"/>
          </a:xfrm>
        </p:spPr>
        <p:txBody>
          <a:bodyPr>
            <a:normAutofit/>
          </a:bodyPr>
          <a:lstStyle/>
          <a:p>
            <a:r>
              <a:rPr lang="en-GB" sz="5400">
                <a:latin typeface="Aptos Black"/>
                <a:cs typeface="Arial"/>
              </a:rPr>
              <a:t>Here’s one we </a:t>
            </a:r>
            <a:r>
              <a:rPr lang="en-GB" sz="5400">
                <a:solidFill>
                  <a:srgbClr val="0070C0"/>
                </a:solidFill>
                <a:latin typeface="Aptos Black"/>
                <a:cs typeface="Arial"/>
              </a:rPr>
              <a:t>made earlier…</a:t>
            </a:r>
          </a:p>
        </p:txBody>
      </p:sp>
      <p:pic>
        <p:nvPicPr>
          <p:cNvPr id="8" name="Picture 7" descr="A screenshot of a screen&#10;&#10;Description automatically generated">
            <a:extLst>
              <a:ext uri="{FF2B5EF4-FFF2-40B4-BE49-F238E27FC236}">
                <a16:creationId xmlns:a16="http://schemas.microsoft.com/office/drawing/2014/main" id="{116F931D-4C3C-EB14-7EC3-4EEBE83121F3}"/>
              </a:ext>
            </a:extLst>
          </p:cNvPr>
          <p:cNvPicPr>
            <a:picLocks noChangeAspect="1"/>
          </p:cNvPicPr>
          <p:nvPr/>
        </p:nvPicPr>
        <p:blipFill>
          <a:blip r:embed="rId2"/>
          <a:stretch>
            <a:fillRect/>
          </a:stretch>
        </p:blipFill>
        <p:spPr>
          <a:xfrm>
            <a:off x="389166" y="1576634"/>
            <a:ext cx="9261461" cy="4502839"/>
          </a:xfrm>
          <a:prstGeom prst="rect">
            <a:avLst/>
          </a:prstGeom>
        </p:spPr>
      </p:pic>
      <p:sp>
        <p:nvSpPr>
          <p:cNvPr id="4" name="TextBox 3">
            <a:extLst>
              <a:ext uri="{FF2B5EF4-FFF2-40B4-BE49-F238E27FC236}">
                <a16:creationId xmlns:a16="http://schemas.microsoft.com/office/drawing/2014/main" id="{533C4740-9818-1292-DDC5-A0970604E379}"/>
              </a:ext>
            </a:extLst>
          </p:cNvPr>
          <p:cNvSpPr txBox="1"/>
          <p:nvPr/>
        </p:nvSpPr>
        <p:spPr>
          <a:xfrm>
            <a:off x="9712962" y="1451864"/>
            <a:ext cx="2347233" cy="1569660"/>
          </a:xfrm>
          <a:prstGeom prst="rect">
            <a:avLst/>
          </a:prstGeom>
          <a:noFill/>
        </p:spPr>
        <p:txBody>
          <a:bodyPr wrap="square" lIns="91440" tIns="45720" rIns="91440" bIns="45720" anchor="t">
            <a:spAutoFit/>
          </a:bodyPr>
          <a:lstStyle/>
          <a:p>
            <a:pPr marL="342900" indent="-342900">
              <a:buFont typeface="Arial" panose="020B0604020202020204" pitchFamily="34" charset="0"/>
              <a:buChar char="•"/>
            </a:pPr>
            <a:r>
              <a:rPr lang="en-GB" sz="2400" b="1">
                <a:latin typeface="Aptos"/>
                <a:cs typeface="Arial"/>
              </a:rPr>
              <a:t>'like for like' recreation of existing product</a:t>
            </a:r>
          </a:p>
        </p:txBody>
      </p:sp>
    </p:spTree>
    <p:extLst>
      <p:ext uri="{BB962C8B-B14F-4D97-AF65-F5344CB8AC3E}">
        <p14:creationId xmlns:p14="http://schemas.microsoft.com/office/powerpoint/2010/main" val="1476658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D8868F-4E1F-E232-6670-0408492B03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C7FB151-760F-6E2B-31F1-B8AA85E8D09F}"/>
              </a:ext>
            </a:extLst>
          </p:cNvPr>
          <p:cNvSpPr>
            <a:spLocks noGrp="1"/>
          </p:cNvSpPr>
          <p:nvPr>
            <p:ph type="title"/>
          </p:nvPr>
        </p:nvSpPr>
        <p:spPr>
          <a:xfrm>
            <a:off x="389166" y="463109"/>
            <a:ext cx="11404154" cy="865186"/>
          </a:xfrm>
        </p:spPr>
        <p:txBody>
          <a:bodyPr>
            <a:normAutofit/>
          </a:bodyPr>
          <a:lstStyle/>
          <a:p>
            <a:r>
              <a:rPr lang="en-GB" sz="5400">
                <a:latin typeface="Aptos Black"/>
                <a:cs typeface="Arial"/>
              </a:rPr>
              <a:t>Here’s a </a:t>
            </a:r>
            <a:r>
              <a:rPr lang="en-GB" sz="5400">
                <a:solidFill>
                  <a:srgbClr val="0070C0"/>
                </a:solidFill>
                <a:latin typeface="Aptos Black"/>
                <a:cs typeface="Arial"/>
              </a:rPr>
              <a:t>prototype…</a:t>
            </a:r>
          </a:p>
        </p:txBody>
      </p:sp>
      <p:pic>
        <p:nvPicPr>
          <p:cNvPr id="5" name="Picture 4" descr="A screenshot of a computer&#10;&#10;Description automatically generated">
            <a:extLst>
              <a:ext uri="{FF2B5EF4-FFF2-40B4-BE49-F238E27FC236}">
                <a16:creationId xmlns:a16="http://schemas.microsoft.com/office/drawing/2014/main" id="{792273FF-AFF9-57E8-6483-2396278C0FA5}"/>
              </a:ext>
            </a:extLst>
          </p:cNvPr>
          <p:cNvPicPr>
            <a:picLocks noChangeAspect="1"/>
          </p:cNvPicPr>
          <p:nvPr/>
        </p:nvPicPr>
        <p:blipFill>
          <a:blip r:embed="rId2"/>
          <a:stretch>
            <a:fillRect/>
          </a:stretch>
        </p:blipFill>
        <p:spPr>
          <a:xfrm>
            <a:off x="389166" y="1451864"/>
            <a:ext cx="9124787" cy="4602948"/>
          </a:xfrm>
          <a:prstGeom prst="rect">
            <a:avLst/>
          </a:prstGeom>
        </p:spPr>
      </p:pic>
      <p:sp>
        <p:nvSpPr>
          <p:cNvPr id="6" name="TextBox 5">
            <a:extLst>
              <a:ext uri="{FF2B5EF4-FFF2-40B4-BE49-F238E27FC236}">
                <a16:creationId xmlns:a16="http://schemas.microsoft.com/office/drawing/2014/main" id="{9EA3A2FD-04A8-FECE-7D4C-3BA026A253EB}"/>
              </a:ext>
            </a:extLst>
          </p:cNvPr>
          <p:cNvSpPr txBox="1"/>
          <p:nvPr/>
        </p:nvSpPr>
        <p:spPr>
          <a:xfrm>
            <a:off x="9712962" y="1451864"/>
            <a:ext cx="2347233" cy="4524315"/>
          </a:xfrm>
          <a:prstGeom prst="rect">
            <a:avLst/>
          </a:prstGeom>
          <a:noFill/>
        </p:spPr>
        <p:txBody>
          <a:bodyPr wrap="square" lIns="91440" tIns="45720" rIns="91440" bIns="45720" anchor="t">
            <a:spAutoFit/>
          </a:bodyPr>
          <a:lstStyle/>
          <a:p>
            <a:pPr marL="342900" indent="-342900">
              <a:buFont typeface="Arial" panose="020B0604020202020204" pitchFamily="34" charset="0"/>
              <a:buChar char="•"/>
            </a:pPr>
            <a:r>
              <a:rPr lang="en-GB" sz="2400" b="1">
                <a:latin typeface="Aptos"/>
                <a:cs typeface="Arial"/>
              </a:rPr>
              <a:t>Not built yet</a:t>
            </a:r>
          </a:p>
          <a:p>
            <a:pPr marL="342900" indent="-342900">
              <a:buFont typeface="Arial" panose="020B0604020202020204" pitchFamily="34" charset="0"/>
              <a:buChar char="•"/>
            </a:pPr>
            <a:r>
              <a:rPr lang="en-GB" sz="2400">
                <a:latin typeface="Aptos"/>
                <a:cs typeface="Arial"/>
              </a:rPr>
              <a:t>Several iterations later</a:t>
            </a:r>
          </a:p>
          <a:p>
            <a:pPr marL="342900" indent="-342900">
              <a:buFont typeface="Arial" panose="020B0604020202020204" pitchFamily="34" charset="0"/>
              <a:buChar char="•"/>
            </a:pPr>
            <a:r>
              <a:rPr lang="en-GB" sz="2400">
                <a:latin typeface="Aptos"/>
                <a:cs typeface="Arial"/>
              </a:rPr>
              <a:t>Meets more needs </a:t>
            </a:r>
          </a:p>
          <a:p>
            <a:pPr marL="342900" indent="-342900">
              <a:buFont typeface="Arial" panose="020B0604020202020204" pitchFamily="34" charset="0"/>
              <a:buChar char="•"/>
            </a:pPr>
            <a:r>
              <a:rPr lang="en-GB" sz="2400">
                <a:latin typeface="Aptos"/>
                <a:cs typeface="Arial"/>
              </a:rPr>
              <a:t>Offers insight, not just numbers</a:t>
            </a:r>
          </a:p>
          <a:p>
            <a:pPr marL="342900" indent="-342900">
              <a:buFont typeface="Arial" panose="020B0604020202020204" pitchFamily="34" charset="0"/>
              <a:buChar char="•"/>
            </a:pPr>
            <a:r>
              <a:rPr lang="en-GB" sz="2400">
                <a:latin typeface="Aptos"/>
                <a:cs typeface="Arial"/>
              </a:rPr>
              <a:t>DPIA must cover it</a:t>
            </a:r>
            <a:endParaRPr lang="en-GB"/>
          </a:p>
          <a:p>
            <a:endParaRPr lang="en-GB" sz="2400">
              <a:latin typeface="Aptos"/>
              <a:cs typeface="Arial"/>
            </a:endParaRPr>
          </a:p>
        </p:txBody>
      </p:sp>
    </p:spTree>
    <p:extLst>
      <p:ext uri="{BB962C8B-B14F-4D97-AF65-F5344CB8AC3E}">
        <p14:creationId xmlns:p14="http://schemas.microsoft.com/office/powerpoint/2010/main" val="3357374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7EEF21-DCCA-328E-3F3E-B9BEF2D740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695B84-AD3A-A791-A9EB-19708A4E75EF}"/>
              </a:ext>
            </a:extLst>
          </p:cNvPr>
          <p:cNvSpPr>
            <a:spLocks noGrp="1"/>
          </p:cNvSpPr>
          <p:nvPr>
            <p:ph type="title"/>
          </p:nvPr>
        </p:nvSpPr>
        <p:spPr>
          <a:xfrm>
            <a:off x="389166" y="463109"/>
            <a:ext cx="11404154" cy="865186"/>
          </a:xfrm>
        </p:spPr>
        <p:txBody>
          <a:bodyPr>
            <a:normAutofit/>
          </a:bodyPr>
          <a:lstStyle/>
          <a:p>
            <a:r>
              <a:rPr lang="en-GB" sz="5400">
                <a:latin typeface="Aptos Black"/>
                <a:cs typeface="Arial"/>
              </a:rPr>
              <a:t>Over to </a:t>
            </a:r>
            <a:r>
              <a:rPr lang="en-GB" sz="5400">
                <a:solidFill>
                  <a:srgbClr val="0070C0"/>
                </a:solidFill>
                <a:latin typeface="Aptos Black"/>
                <a:cs typeface="Arial"/>
              </a:rPr>
              <a:t>you…</a:t>
            </a:r>
          </a:p>
        </p:txBody>
      </p:sp>
      <p:sp>
        <p:nvSpPr>
          <p:cNvPr id="6" name="TextBox 5">
            <a:extLst>
              <a:ext uri="{FF2B5EF4-FFF2-40B4-BE49-F238E27FC236}">
                <a16:creationId xmlns:a16="http://schemas.microsoft.com/office/drawing/2014/main" id="{7DC70535-3685-720E-D294-22C48E66C7C3}"/>
              </a:ext>
            </a:extLst>
          </p:cNvPr>
          <p:cNvSpPr txBox="1"/>
          <p:nvPr/>
        </p:nvSpPr>
        <p:spPr>
          <a:xfrm>
            <a:off x="5400453" y="1406610"/>
            <a:ext cx="6165471" cy="4893647"/>
          </a:xfrm>
          <a:prstGeom prst="rect">
            <a:avLst/>
          </a:prstGeom>
          <a:noFill/>
        </p:spPr>
        <p:txBody>
          <a:bodyPr wrap="square" lIns="91440" tIns="45720" rIns="91440" bIns="45720" anchor="t">
            <a:spAutoFit/>
          </a:bodyPr>
          <a:lstStyle/>
          <a:p>
            <a:r>
              <a:rPr lang="en-GB" sz="2400" b="1">
                <a:latin typeface="Aptos"/>
                <a:cs typeface="Arial"/>
              </a:rPr>
              <a:t>I started having a look but I need to hear from you</a:t>
            </a:r>
            <a:endParaRPr lang="en-US" b="1"/>
          </a:p>
          <a:p>
            <a:endParaRPr lang="en-GB" sz="2400" b="1">
              <a:latin typeface="Aptos"/>
              <a:cs typeface="Arial"/>
            </a:endParaRPr>
          </a:p>
          <a:p>
            <a:r>
              <a:rPr lang="en-GB" sz="2400" i="1">
                <a:latin typeface="Aptos"/>
                <a:cs typeface="Arial"/>
              </a:rPr>
              <a:t>In the chat ...</a:t>
            </a:r>
            <a:endParaRPr lang="en-GB" i="1">
              <a:cs typeface="Arial"/>
            </a:endParaRPr>
          </a:p>
          <a:p>
            <a:endParaRPr lang="en-GB" sz="2400">
              <a:latin typeface="Aptos"/>
              <a:cs typeface="Arial"/>
            </a:endParaRPr>
          </a:p>
          <a:p>
            <a:pPr marL="342900" indent="-342900">
              <a:buFont typeface="Arial" panose="020B0604020202020204" pitchFamily="34" charset="0"/>
              <a:buChar char="•"/>
            </a:pPr>
            <a:r>
              <a:rPr lang="en-GB" sz="2400">
                <a:latin typeface="Aptos"/>
                <a:cs typeface="Arial"/>
              </a:rPr>
              <a:t>what are the </a:t>
            </a:r>
            <a:r>
              <a:rPr lang="en-GB" sz="2400" b="1">
                <a:latin typeface="Aptos"/>
                <a:cs typeface="Arial"/>
              </a:rPr>
              <a:t>top three things </a:t>
            </a:r>
            <a:r>
              <a:rPr lang="en-GB" sz="2400">
                <a:latin typeface="Aptos"/>
                <a:cs typeface="Arial"/>
              </a:rPr>
              <a:t>you’d like to be able to understand from a monthly data quality dashboard?</a:t>
            </a:r>
          </a:p>
          <a:p>
            <a:pPr marL="342900" indent="-342900">
              <a:buFont typeface="Arial" panose="020B0604020202020204" pitchFamily="34" charset="0"/>
              <a:buChar char="•"/>
            </a:pPr>
            <a:endParaRPr lang="en-GB" sz="2400">
              <a:latin typeface="Aptos"/>
              <a:cs typeface="Arial"/>
            </a:endParaRPr>
          </a:p>
          <a:p>
            <a:pPr marL="342900" indent="-342900">
              <a:buFont typeface="Arial" panose="020B0604020202020204" pitchFamily="34" charset="0"/>
              <a:buChar char="•"/>
            </a:pPr>
            <a:r>
              <a:rPr lang="en-GB" sz="2400">
                <a:latin typeface="Aptos"/>
                <a:cs typeface="Arial"/>
              </a:rPr>
              <a:t>What </a:t>
            </a:r>
            <a:r>
              <a:rPr lang="en-GB" sz="2400" b="1">
                <a:latin typeface="Aptos"/>
                <a:cs typeface="Arial"/>
              </a:rPr>
              <a:t>questions</a:t>
            </a:r>
            <a:r>
              <a:rPr lang="en-GB" sz="2400">
                <a:latin typeface="Aptos"/>
                <a:cs typeface="Arial"/>
              </a:rPr>
              <a:t> do you want it to give you the </a:t>
            </a:r>
            <a:r>
              <a:rPr lang="en-GB" sz="2400" b="1">
                <a:latin typeface="Aptos"/>
                <a:cs typeface="Arial"/>
              </a:rPr>
              <a:t>answers</a:t>
            </a:r>
            <a:r>
              <a:rPr lang="en-GB" sz="2400">
                <a:latin typeface="Aptos"/>
                <a:cs typeface="Arial"/>
              </a:rPr>
              <a:t> to?</a:t>
            </a:r>
          </a:p>
          <a:p>
            <a:pPr marL="342900" indent="-342900">
              <a:buFont typeface="Arial" panose="020B0604020202020204" pitchFamily="34" charset="0"/>
              <a:buChar char="•"/>
            </a:pPr>
            <a:endParaRPr lang="en-GB" sz="2400">
              <a:latin typeface="Aptos"/>
              <a:cs typeface="Arial"/>
            </a:endParaRPr>
          </a:p>
          <a:p>
            <a:pPr marL="342900" indent="-342900">
              <a:buFont typeface="Arial" panose="020B0604020202020204" pitchFamily="34" charset="0"/>
              <a:buChar char="•"/>
            </a:pPr>
            <a:endParaRPr lang="en-US" sz="2400"/>
          </a:p>
        </p:txBody>
      </p:sp>
      <p:pic>
        <p:nvPicPr>
          <p:cNvPr id="4" name="Picture 3" descr="A screenshot of a computer screen&#10;&#10;Description automatically generated">
            <a:extLst>
              <a:ext uri="{FF2B5EF4-FFF2-40B4-BE49-F238E27FC236}">
                <a16:creationId xmlns:a16="http://schemas.microsoft.com/office/drawing/2014/main" id="{9D320B0D-3831-A609-F26E-1ADE64EE494F}"/>
              </a:ext>
            </a:extLst>
          </p:cNvPr>
          <p:cNvPicPr>
            <a:picLocks noChangeAspect="1"/>
          </p:cNvPicPr>
          <p:nvPr/>
        </p:nvPicPr>
        <p:blipFill>
          <a:blip r:embed="rId2"/>
          <a:stretch>
            <a:fillRect/>
          </a:stretch>
        </p:blipFill>
        <p:spPr>
          <a:xfrm>
            <a:off x="389166" y="1456038"/>
            <a:ext cx="4544023" cy="4865611"/>
          </a:xfrm>
          <a:prstGeom prst="rect">
            <a:avLst/>
          </a:prstGeom>
        </p:spPr>
      </p:pic>
    </p:spTree>
    <p:extLst>
      <p:ext uri="{BB962C8B-B14F-4D97-AF65-F5344CB8AC3E}">
        <p14:creationId xmlns:p14="http://schemas.microsoft.com/office/powerpoint/2010/main" val="1598843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B82E11-04CB-4222-23AB-A7175C3828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9CF91F-735F-C2D4-14FA-7483DC2F24EA}"/>
              </a:ext>
            </a:extLst>
          </p:cNvPr>
          <p:cNvSpPr>
            <a:spLocks noGrp="1"/>
          </p:cNvSpPr>
          <p:nvPr>
            <p:ph type="title"/>
          </p:nvPr>
        </p:nvSpPr>
        <p:spPr>
          <a:xfrm>
            <a:off x="389166" y="463109"/>
            <a:ext cx="11404154" cy="865186"/>
          </a:xfrm>
        </p:spPr>
        <p:txBody>
          <a:bodyPr>
            <a:normAutofit/>
          </a:bodyPr>
          <a:lstStyle/>
          <a:p>
            <a:r>
              <a:rPr lang="en-GB" sz="5400">
                <a:latin typeface="Aptos Black"/>
                <a:cs typeface="Arial"/>
              </a:rPr>
              <a:t>If you’d like to </a:t>
            </a:r>
            <a:r>
              <a:rPr lang="en-GB" sz="5400">
                <a:solidFill>
                  <a:srgbClr val="0070C0"/>
                </a:solidFill>
                <a:latin typeface="Aptos Black"/>
                <a:cs typeface="Arial"/>
              </a:rPr>
              <a:t>get more involved…</a:t>
            </a:r>
          </a:p>
        </p:txBody>
      </p:sp>
      <p:sp>
        <p:nvSpPr>
          <p:cNvPr id="3" name="TextBox 2">
            <a:extLst>
              <a:ext uri="{FF2B5EF4-FFF2-40B4-BE49-F238E27FC236}">
                <a16:creationId xmlns:a16="http://schemas.microsoft.com/office/drawing/2014/main" id="{E4D08159-1D3D-1C49-A62A-200DF9945E07}"/>
              </a:ext>
            </a:extLst>
          </p:cNvPr>
          <p:cNvSpPr txBox="1"/>
          <p:nvPr/>
        </p:nvSpPr>
        <p:spPr>
          <a:xfrm>
            <a:off x="914949" y="2123301"/>
            <a:ext cx="10366769" cy="2554545"/>
          </a:xfrm>
          <a:prstGeom prst="rect">
            <a:avLst/>
          </a:prstGeom>
          <a:noFill/>
        </p:spPr>
        <p:txBody>
          <a:bodyPr wrap="square">
            <a:spAutoFit/>
          </a:bodyPr>
          <a:lstStyle/>
          <a:p>
            <a:pPr marL="342900" indent="-342900">
              <a:buFont typeface="Arial" panose="020B0604020202020204" pitchFamily="34" charset="0"/>
              <a:buChar char="•"/>
            </a:pPr>
            <a:r>
              <a:rPr lang="en-GB" sz="3200">
                <a:latin typeface="Aptos"/>
                <a:cs typeface="Arial"/>
              </a:rPr>
              <a:t>Please post the word “research” in the chat</a:t>
            </a:r>
          </a:p>
          <a:p>
            <a:pPr marL="342900" indent="-342900">
              <a:buFont typeface="Arial" panose="020B0604020202020204" pitchFamily="34" charset="0"/>
              <a:buChar char="•"/>
            </a:pPr>
            <a:endParaRPr lang="en-GB" sz="3200">
              <a:latin typeface="Aptos"/>
              <a:cs typeface="Arial"/>
            </a:endParaRPr>
          </a:p>
          <a:p>
            <a:pPr marL="342900" indent="-342900">
              <a:buFont typeface="Arial" panose="020B0604020202020204" pitchFamily="34" charset="0"/>
              <a:buChar char="•"/>
            </a:pPr>
            <a:r>
              <a:rPr lang="en-GB" sz="3200">
                <a:latin typeface="Aptos"/>
                <a:cs typeface="Arial"/>
              </a:rPr>
              <a:t>Expect to hear from me in the next few weeks</a:t>
            </a:r>
          </a:p>
          <a:p>
            <a:pPr marL="342900" indent="-342900">
              <a:buFont typeface="Arial" panose="020B0604020202020204" pitchFamily="34" charset="0"/>
              <a:buChar char="•"/>
            </a:pPr>
            <a:endParaRPr lang="en-GB" sz="3200">
              <a:latin typeface="Aptos"/>
              <a:cs typeface="Arial"/>
            </a:endParaRPr>
          </a:p>
          <a:p>
            <a:pPr marL="342900" indent="-342900">
              <a:buFont typeface="Arial" panose="020B0604020202020204" pitchFamily="34" charset="0"/>
              <a:buChar char="•"/>
            </a:pPr>
            <a:r>
              <a:rPr lang="en-GB" sz="3200">
                <a:latin typeface="Aptos"/>
                <a:cs typeface="Arial"/>
              </a:rPr>
              <a:t>Plus wider call for those who missed today</a:t>
            </a:r>
            <a:endParaRPr lang="en-US" sz="3200"/>
          </a:p>
        </p:txBody>
      </p:sp>
    </p:spTree>
    <p:extLst>
      <p:ext uri="{BB962C8B-B14F-4D97-AF65-F5344CB8AC3E}">
        <p14:creationId xmlns:p14="http://schemas.microsoft.com/office/powerpoint/2010/main" val="2098845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6C25CD-BA03-FD28-0300-C89C52B2D82C}"/>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F89B9F8A-AD06-A1F0-635D-40F6FEC44BF7}"/>
              </a:ext>
            </a:extLst>
          </p:cNvPr>
          <p:cNvSpPr>
            <a:spLocks noGrp="1"/>
          </p:cNvSpPr>
          <p:nvPr>
            <p:ph type="body" sz="quarter" idx="14"/>
          </p:nvPr>
        </p:nvSpPr>
        <p:spPr>
          <a:xfrm>
            <a:off x="865380" y="1542136"/>
            <a:ext cx="6948488" cy="1172489"/>
          </a:xfrm>
        </p:spPr>
        <p:txBody>
          <a:bodyPr vert="horz" lIns="0" tIns="0" rIns="0" bIns="0" rtlCol="0" anchor="t">
            <a:noAutofit/>
          </a:bodyPr>
          <a:lstStyle/>
          <a:p>
            <a:pPr>
              <a:lnSpc>
                <a:spcPct val="100000"/>
              </a:lnSpc>
            </a:pPr>
            <a:r>
              <a:rPr lang="en-GB" sz="6600">
                <a:latin typeface="+mj-lt"/>
                <a:cs typeface="Arial"/>
              </a:rPr>
              <a:t>Next steps</a:t>
            </a:r>
          </a:p>
          <a:p>
            <a:pPr>
              <a:lnSpc>
                <a:spcPct val="100000"/>
              </a:lnSpc>
            </a:pPr>
            <a:endParaRPr lang="en-GB" sz="6600">
              <a:latin typeface="+mj-lt"/>
              <a:cs typeface="Arial"/>
            </a:endParaRPr>
          </a:p>
          <a:p>
            <a:pPr>
              <a:lnSpc>
                <a:spcPct val="100000"/>
              </a:lnSpc>
            </a:pPr>
            <a:endParaRPr lang="en-GB" sz="6600">
              <a:latin typeface="+mj-lt"/>
              <a:cs typeface="Arial"/>
            </a:endParaRPr>
          </a:p>
        </p:txBody>
      </p:sp>
      <p:sp>
        <p:nvSpPr>
          <p:cNvPr id="2" name="TextBox 1">
            <a:extLst>
              <a:ext uri="{FF2B5EF4-FFF2-40B4-BE49-F238E27FC236}">
                <a16:creationId xmlns:a16="http://schemas.microsoft.com/office/drawing/2014/main" id="{7388C93C-81B1-C336-E2FB-4AD5434C903D}"/>
              </a:ext>
            </a:extLst>
          </p:cNvPr>
          <p:cNvSpPr txBox="1"/>
          <p:nvPr/>
        </p:nvSpPr>
        <p:spPr>
          <a:xfrm>
            <a:off x="819150" y="3009900"/>
            <a:ext cx="9334500"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2400">
                <a:cs typeface="Arial" panose="020B0604020202020204"/>
              </a:rPr>
              <a:t>IG Q&amp;A drop-in session – in next couple of weeks</a:t>
            </a:r>
          </a:p>
          <a:p>
            <a:pPr marL="285750" indent="-285750">
              <a:buFont typeface="Arial"/>
              <a:buChar char="•"/>
            </a:pPr>
            <a:r>
              <a:rPr lang="en-GB" sz="2400">
                <a:cs typeface="Arial" panose="020B0604020202020204"/>
              </a:rPr>
              <a:t>Email to Cancer Alliance Leads outlining guidance on ODS codes and CIS2 accounts</a:t>
            </a:r>
          </a:p>
          <a:p>
            <a:pPr marL="285750" indent="-285750">
              <a:buFont typeface="Arial"/>
              <a:buChar char="•"/>
            </a:pPr>
            <a:r>
              <a:rPr lang="en-GB" sz="2400">
                <a:cs typeface="Arial" panose="020B0604020202020204"/>
              </a:rPr>
              <a:t>Wider drop-in sessions across various topics</a:t>
            </a:r>
          </a:p>
          <a:p>
            <a:pPr marL="285750" indent="-285750">
              <a:buFont typeface="Arial"/>
              <a:buChar char="•"/>
            </a:pPr>
            <a:r>
              <a:rPr lang="en-GB" sz="2400">
                <a:cs typeface="Arial" panose="020B0604020202020204"/>
              </a:rPr>
              <a:t>Any other requests for support or sessions?</a:t>
            </a:r>
          </a:p>
        </p:txBody>
      </p:sp>
    </p:spTree>
    <p:extLst>
      <p:ext uri="{BB962C8B-B14F-4D97-AF65-F5344CB8AC3E}">
        <p14:creationId xmlns:p14="http://schemas.microsoft.com/office/powerpoint/2010/main" val="1546877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DB16E2-2A7B-C0EB-DECD-27A309D1F431}"/>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B73B3AA-2E6E-607C-7BD8-6A5AF4990C68}"/>
              </a:ext>
            </a:extLst>
          </p:cNvPr>
          <p:cNvSpPr>
            <a:spLocks noGrp="1"/>
          </p:cNvSpPr>
          <p:nvPr>
            <p:ph type="title" idx="4294967295"/>
          </p:nvPr>
        </p:nvSpPr>
        <p:spPr>
          <a:xfrm>
            <a:off x="1336675" y="2332038"/>
            <a:ext cx="3462338" cy="310991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100000"/>
              </a:lnSpc>
              <a:spcBef>
                <a:spcPts val="0"/>
              </a:spcBef>
              <a:spcAft>
                <a:spcPts val="600"/>
              </a:spcAft>
              <a:buClr>
                <a:schemeClr val="tx1"/>
              </a:buClr>
              <a:buSzTx/>
              <a:buFont typeface="Arial" panose="020B0604020202020204" pitchFamily="34" charset="0"/>
              <a:buNone/>
              <a:tabLst/>
              <a:defRPr/>
            </a:pPr>
            <a:r>
              <a:rPr lang="en-GB" sz="3500" b="1">
                <a:latin typeface="+mn-lt"/>
                <a:ea typeface="+mn-ea"/>
                <a:cs typeface="+mn-cs"/>
              </a:rPr>
              <a:t>Q&amp;A</a:t>
            </a:r>
            <a:endParaRPr lang="en-GB" sz="3500" b="1" i="0" u="none" strike="noStrike" kern="1200" cap="none" spc="0" normalizeH="0" baseline="0" noProof="0">
              <a:ln>
                <a:noFill/>
              </a:ln>
              <a:effectLst/>
              <a:uLnTx/>
              <a:uFillTx/>
              <a:latin typeface="+mn-lt"/>
              <a:ea typeface="+mn-ea"/>
              <a:cs typeface="Arial"/>
            </a:endParaRPr>
          </a:p>
        </p:txBody>
      </p:sp>
    </p:spTree>
    <p:extLst>
      <p:ext uri="{BB962C8B-B14F-4D97-AF65-F5344CB8AC3E}">
        <p14:creationId xmlns:p14="http://schemas.microsoft.com/office/powerpoint/2010/main" val="3071944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8CFE287-48CA-295E-4312-19BD36799640}"/>
              </a:ext>
            </a:extLst>
          </p:cNvPr>
          <p:cNvSpPr>
            <a:spLocks noGrp="1"/>
          </p:cNvSpPr>
          <p:nvPr>
            <p:ph idx="1"/>
          </p:nvPr>
        </p:nvSpPr>
        <p:spPr>
          <a:xfrm>
            <a:off x="432000" y="1701000"/>
            <a:ext cx="11245650" cy="3456000"/>
          </a:xfrm>
        </p:spPr>
        <p:txBody>
          <a:bodyPr/>
          <a:lstStyle/>
          <a:p>
            <a:r>
              <a:rPr lang="en-GB"/>
              <a:t>Data set related queries:</a:t>
            </a:r>
          </a:p>
          <a:p>
            <a:r>
              <a:rPr lang="en-GB" u="sng">
                <a:hlinkClick r:id="rId2"/>
              </a:rPr>
              <a:t>Dataset.Development@nhs.net</a:t>
            </a:r>
            <a:r>
              <a:rPr lang="en-GB"/>
              <a:t>.</a:t>
            </a:r>
          </a:p>
          <a:p>
            <a:endParaRPr lang="en-GB"/>
          </a:p>
          <a:p>
            <a:r>
              <a:rPr lang="en-GB"/>
              <a:t>Policy or general programme questions:</a:t>
            </a:r>
          </a:p>
          <a:p>
            <a:r>
              <a:rPr lang="en-GB" u="sng">
                <a:hlinkClick r:id="rId3"/>
              </a:rPr>
              <a:t>england.lungcancerscreening@nhs.net</a:t>
            </a:r>
            <a:endParaRPr lang="en-GB" u="sng"/>
          </a:p>
          <a:p>
            <a:endParaRPr lang="en-GB" u="sng"/>
          </a:p>
          <a:p>
            <a:r>
              <a:rPr lang="en-GB"/>
              <a:t>Data Liaison Support:</a:t>
            </a:r>
          </a:p>
          <a:p>
            <a:r>
              <a:rPr lang="en-GB" sz="2400">
                <a:solidFill>
                  <a:srgbClr val="425563"/>
                </a:solidFill>
                <a:hlinkClick r:id="rId4"/>
              </a:rPr>
              <a:t>england.dataliaison@nhs.net</a:t>
            </a:r>
            <a:endParaRPr lang="en-GB"/>
          </a:p>
          <a:p>
            <a:endParaRPr lang="en-GB"/>
          </a:p>
        </p:txBody>
      </p:sp>
      <p:sp>
        <p:nvSpPr>
          <p:cNvPr id="4" name="Title 3">
            <a:extLst>
              <a:ext uri="{FF2B5EF4-FFF2-40B4-BE49-F238E27FC236}">
                <a16:creationId xmlns:a16="http://schemas.microsoft.com/office/drawing/2014/main" id="{07F98D74-B67C-50AD-6995-561EE0101D41}"/>
              </a:ext>
            </a:extLst>
          </p:cNvPr>
          <p:cNvSpPr>
            <a:spLocks noGrp="1"/>
          </p:cNvSpPr>
          <p:nvPr>
            <p:ph type="title"/>
          </p:nvPr>
        </p:nvSpPr>
        <p:spPr/>
        <p:txBody>
          <a:bodyPr/>
          <a:lstStyle/>
          <a:p>
            <a:r>
              <a:rPr lang="en-GB"/>
              <a:t>Who to contact?</a:t>
            </a:r>
          </a:p>
        </p:txBody>
      </p:sp>
    </p:spTree>
    <p:extLst>
      <p:ext uri="{BB962C8B-B14F-4D97-AF65-F5344CB8AC3E}">
        <p14:creationId xmlns:p14="http://schemas.microsoft.com/office/powerpoint/2010/main" val="2971680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1382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548125-9916-81F0-6C8A-E6D09C2BD6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59F292-E0CB-36C7-4DF2-E69A7F738DB0}"/>
              </a:ext>
            </a:extLst>
          </p:cNvPr>
          <p:cNvSpPr>
            <a:spLocks noGrp="1"/>
          </p:cNvSpPr>
          <p:nvPr>
            <p:ph type="title"/>
          </p:nvPr>
        </p:nvSpPr>
        <p:spPr>
          <a:xfrm>
            <a:off x="747468" y="2522261"/>
            <a:ext cx="10515600" cy="1325563"/>
          </a:xfrm>
        </p:spPr>
        <p:txBody>
          <a:bodyPr/>
          <a:lstStyle/>
          <a:p>
            <a:r>
              <a:rPr lang="en-GB"/>
              <a:t>Overarching plan for quality assurance and monitoring of the LCSDS</a:t>
            </a:r>
          </a:p>
        </p:txBody>
      </p:sp>
    </p:spTree>
    <p:extLst>
      <p:ext uri="{BB962C8B-B14F-4D97-AF65-F5344CB8AC3E}">
        <p14:creationId xmlns:p14="http://schemas.microsoft.com/office/powerpoint/2010/main" val="1190393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E372B0-44FD-1162-513F-DC5F89F86C24}"/>
            </a:ext>
          </a:extLst>
        </p:cNvPr>
        <p:cNvGrpSpPr/>
        <p:nvPr/>
      </p:nvGrpSpPr>
      <p:grpSpPr>
        <a:xfrm>
          <a:off x="0" y="0"/>
          <a:ext cx="0" cy="0"/>
          <a:chOff x="0" y="0"/>
          <a:chExt cx="0" cy="0"/>
        </a:xfrm>
      </p:grpSpPr>
      <p:grpSp>
        <p:nvGrpSpPr>
          <p:cNvPr id="13" name="Group 12">
            <a:extLst>
              <a:ext uri="{FF2B5EF4-FFF2-40B4-BE49-F238E27FC236}">
                <a16:creationId xmlns:a16="http://schemas.microsoft.com/office/drawing/2014/main" id="{6CF63CEA-4683-4EC4-FC64-0F695B7DCDEE}"/>
              </a:ext>
            </a:extLst>
          </p:cNvPr>
          <p:cNvGrpSpPr/>
          <p:nvPr/>
        </p:nvGrpSpPr>
        <p:grpSpPr>
          <a:xfrm>
            <a:off x="2750075" y="521065"/>
            <a:ext cx="9091451" cy="1601332"/>
            <a:chOff x="750626" y="802948"/>
            <a:chExt cx="10615081" cy="1601332"/>
          </a:xfrm>
        </p:grpSpPr>
        <p:cxnSp>
          <p:nvCxnSpPr>
            <p:cNvPr id="6" name="Straight Connector 5">
              <a:extLst>
                <a:ext uri="{FF2B5EF4-FFF2-40B4-BE49-F238E27FC236}">
                  <a16:creationId xmlns:a16="http://schemas.microsoft.com/office/drawing/2014/main" id="{8731980C-4F5F-9B2B-70C5-BFDC8F261D3D}"/>
                </a:ext>
              </a:extLst>
            </p:cNvPr>
            <p:cNvCxnSpPr/>
            <p:nvPr/>
          </p:nvCxnSpPr>
          <p:spPr>
            <a:xfrm>
              <a:off x="750627" y="1842448"/>
              <a:ext cx="10140286" cy="0"/>
            </a:xfrm>
            <a:prstGeom prst="line">
              <a:avLst/>
            </a:prstGeom>
            <a:ln w="38100"/>
          </p:spPr>
          <p:style>
            <a:lnRef idx="3">
              <a:schemeClr val="accent2"/>
            </a:lnRef>
            <a:fillRef idx="0">
              <a:schemeClr val="accent2"/>
            </a:fillRef>
            <a:effectRef idx="2">
              <a:schemeClr val="accent2"/>
            </a:effectRef>
            <a:fontRef idx="minor">
              <a:schemeClr val="tx1"/>
            </a:fontRef>
          </p:style>
        </p:cxnSp>
        <p:sp>
          <p:nvSpPr>
            <p:cNvPr id="7" name="Rectangle 6">
              <a:extLst>
                <a:ext uri="{FF2B5EF4-FFF2-40B4-BE49-F238E27FC236}">
                  <a16:creationId xmlns:a16="http://schemas.microsoft.com/office/drawing/2014/main" id="{150C203A-3BAE-C1D3-D3F0-7F9A17EE8D54}"/>
                </a:ext>
              </a:extLst>
            </p:cNvPr>
            <p:cNvSpPr/>
            <p:nvPr/>
          </p:nvSpPr>
          <p:spPr>
            <a:xfrm>
              <a:off x="750627" y="2049438"/>
              <a:ext cx="7055893" cy="35484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t>2026</a:t>
              </a:r>
            </a:p>
          </p:txBody>
        </p:sp>
        <p:sp>
          <p:nvSpPr>
            <p:cNvPr id="8" name="Rectangle 7">
              <a:extLst>
                <a:ext uri="{FF2B5EF4-FFF2-40B4-BE49-F238E27FC236}">
                  <a16:creationId xmlns:a16="http://schemas.microsoft.com/office/drawing/2014/main" id="{AAFC2C06-1557-7A61-4725-F84A52B77293}"/>
                </a:ext>
              </a:extLst>
            </p:cNvPr>
            <p:cNvSpPr/>
            <p:nvPr/>
          </p:nvSpPr>
          <p:spPr>
            <a:xfrm>
              <a:off x="7997587" y="2049438"/>
              <a:ext cx="2893326" cy="354842"/>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t>2027</a:t>
              </a:r>
            </a:p>
          </p:txBody>
        </p:sp>
        <p:sp>
          <p:nvSpPr>
            <p:cNvPr id="9" name="Speech Bubble: Rectangle 8">
              <a:extLst>
                <a:ext uri="{FF2B5EF4-FFF2-40B4-BE49-F238E27FC236}">
                  <a16:creationId xmlns:a16="http://schemas.microsoft.com/office/drawing/2014/main" id="{545CEF50-1B72-97CD-CFA4-F66F90DBF59C}"/>
                </a:ext>
              </a:extLst>
            </p:cNvPr>
            <p:cNvSpPr/>
            <p:nvPr/>
          </p:nvSpPr>
          <p:spPr>
            <a:xfrm>
              <a:off x="750626" y="802948"/>
              <a:ext cx="754574" cy="832511"/>
            </a:xfrm>
            <a:prstGeom prst="wedgeRectCallou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bg1"/>
                  </a:solidFill>
                </a:rPr>
                <a:t>March 2026</a:t>
              </a:r>
            </a:p>
          </p:txBody>
        </p:sp>
        <p:sp>
          <p:nvSpPr>
            <p:cNvPr id="10" name="Speech Bubble: Rectangle 9">
              <a:extLst>
                <a:ext uri="{FF2B5EF4-FFF2-40B4-BE49-F238E27FC236}">
                  <a16:creationId xmlns:a16="http://schemas.microsoft.com/office/drawing/2014/main" id="{697DEA62-9885-96C1-CFB3-3DBD6EB9A458}"/>
                </a:ext>
              </a:extLst>
            </p:cNvPr>
            <p:cNvSpPr/>
            <p:nvPr/>
          </p:nvSpPr>
          <p:spPr>
            <a:xfrm>
              <a:off x="4237630" y="802948"/>
              <a:ext cx="754573" cy="832511"/>
            </a:xfrm>
            <a:prstGeom prst="wedgeRectCallou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bg1"/>
                  </a:solidFill>
                </a:rPr>
                <a:t>July 2026</a:t>
              </a:r>
            </a:p>
          </p:txBody>
        </p:sp>
        <p:sp>
          <p:nvSpPr>
            <p:cNvPr id="11" name="Speech Bubble: Rectangle 10">
              <a:extLst>
                <a:ext uri="{FF2B5EF4-FFF2-40B4-BE49-F238E27FC236}">
                  <a16:creationId xmlns:a16="http://schemas.microsoft.com/office/drawing/2014/main" id="{5BC687FA-1577-0369-48E2-1625BEEE4295}"/>
                </a:ext>
              </a:extLst>
            </p:cNvPr>
            <p:cNvSpPr/>
            <p:nvPr/>
          </p:nvSpPr>
          <p:spPr>
            <a:xfrm>
              <a:off x="7765576" y="802948"/>
              <a:ext cx="754573" cy="832511"/>
            </a:xfrm>
            <a:prstGeom prst="wedgeRectCallou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bg1"/>
                  </a:solidFill>
                </a:rPr>
                <a:t>Jan 2027</a:t>
              </a:r>
            </a:p>
          </p:txBody>
        </p:sp>
        <p:sp>
          <p:nvSpPr>
            <p:cNvPr id="12" name="Speech Bubble: Rectangle 11">
              <a:extLst>
                <a:ext uri="{FF2B5EF4-FFF2-40B4-BE49-F238E27FC236}">
                  <a16:creationId xmlns:a16="http://schemas.microsoft.com/office/drawing/2014/main" id="{01523187-4159-D97E-4388-C5A3D829161C}"/>
                </a:ext>
              </a:extLst>
            </p:cNvPr>
            <p:cNvSpPr/>
            <p:nvPr/>
          </p:nvSpPr>
          <p:spPr>
            <a:xfrm>
              <a:off x="10611134" y="802948"/>
              <a:ext cx="754573" cy="832511"/>
            </a:xfrm>
            <a:prstGeom prst="wedgeRectCallou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bg1"/>
                  </a:solidFill>
                </a:rPr>
                <a:t>April 2027</a:t>
              </a:r>
            </a:p>
          </p:txBody>
        </p:sp>
      </p:grpSp>
      <p:sp>
        <p:nvSpPr>
          <p:cNvPr id="14" name="Rectangle 13">
            <a:extLst>
              <a:ext uri="{FF2B5EF4-FFF2-40B4-BE49-F238E27FC236}">
                <a16:creationId xmlns:a16="http://schemas.microsoft.com/office/drawing/2014/main" id="{17257C2A-DB5C-8AF2-BAAB-F719BFDCB05E}"/>
              </a:ext>
            </a:extLst>
          </p:cNvPr>
          <p:cNvSpPr/>
          <p:nvPr/>
        </p:nvSpPr>
        <p:spPr>
          <a:xfrm>
            <a:off x="145303" y="2442950"/>
            <a:ext cx="2604772" cy="60049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t>Governance, access and readiness</a:t>
            </a:r>
          </a:p>
        </p:txBody>
      </p:sp>
      <p:sp>
        <p:nvSpPr>
          <p:cNvPr id="15" name="Rectangle 14">
            <a:extLst>
              <a:ext uri="{FF2B5EF4-FFF2-40B4-BE49-F238E27FC236}">
                <a16:creationId xmlns:a16="http://schemas.microsoft.com/office/drawing/2014/main" id="{00C81BB1-5646-A61E-943C-02603603B9B6}"/>
              </a:ext>
            </a:extLst>
          </p:cNvPr>
          <p:cNvSpPr/>
          <p:nvPr/>
        </p:nvSpPr>
        <p:spPr>
          <a:xfrm>
            <a:off x="145303" y="3063754"/>
            <a:ext cx="2604772" cy="600499"/>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t>Data development and derivations</a:t>
            </a:r>
          </a:p>
        </p:txBody>
      </p:sp>
      <p:sp>
        <p:nvSpPr>
          <p:cNvPr id="16" name="Rectangle 15">
            <a:extLst>
              <a:ext uri="{FF2B5EF4-FFF2-40B4-BE49-F238E27FC236}">
                <a16:creationId xmlns:a16="http://schemas.microsoft.com/office/drawing/2014/main" id="{917B7AB5-BE13-7074-0960-F159D6096261}"/>
              </a:ext>
            </a:extLst>
          </p:cNvPr>
          <p:cNvSpPr/>
          <p:nvPr/>
        </p:nvSpPr>
        <p:spPr>
          <a:xfrm>
            <a:off x="145303" y="3684558"/>
            <a:ext cx="2604772" cy="60049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t>Data quality, rules and assurance</a:t>
            </a:r>
            <a:endParaRPr lang="en-GB"/>
          </a:p>
        </p:txBody>
      </p:sp>
      <p:sp>
        <p:nvSpPr>
          <p:cNvPr id="17" name="Rectangle 16">
            <a:extLst>
              <a:ext uri="{FF2B5EF4-FFF2-40B4-BE49-F238E27FC236}">
                <a16:creationId xmlns:a16="http://schemas.microsoft.com/office/drawing/2014/main" id="{271CC4DE-194A-C09E-CDA7-357E916369B6}"/>
              </a:ext>
            </a:extLst>
          </p:cNvPr>
          <p:cNvSpPr/>
          <p:nvPr/>
        </p:nvSpPr>
        <p:spPr>
          <a:xfrm>
            <a:off x="145303" y="4305362"/>
            <a:ext cx="2604772" cy="600499"/>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t>National dashboard development</a:t>
            </a:r>
            <a:endParaRPr lang="en-GB"/>
          </a:p>
        </p:txBody>
      </p:sp>
      <p:sp>
        <p:nvSpPr>
          <p:cNvPr id="18" name="Rectangle 17">
            <a:extLst>
              <a:ext uri="{FF2B5EF4-FFF2-40B4-BE49-F238E27FC236}">
                <a16:creationId xmlns:a16="http://schemas.microsoft.com/office/drawing/2014/main" id="{40700CC3-8148-AA28-E72E-D50E505C7493}"/>
              </a:ext>
            </a:extLst>
          </p:cNvPr>
          <p:cNvSpPr/>
          <p:nvPr/>
        </p:nvSpPr>
        <p:spPr>
          <a:xfrm>
            <a:off x="145303" y="4926166"/>
            <a:ext cx="2604772" cy="60049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t>Data linkage</a:t>
            </a:r>
            <a:endParaRPr lang="en-GB"/>
          </a:p>
        </p:txBody>
      </p:sp>
      <p:sp>
        <p:nvSpPr>
          <p:cNvPr id="19" name="Rectangle 18">
            <a:extLst>
              <a:ext uri="{FF2B5EF4-FFF2-40B4-BE49-F238E27FC236}">
                <a16:creationId xmlns:a16="http://schemas.microsoft.com/office/drawing/2014/main" id="{A8F111E2-974A-D542-E840-5FCFCB037DA3}"/>
              </a:ext>
            </a:extLst>
          </p:cNvPr>
          <p:cNvSpPr/>
          <p:nvPr/>
        </p:nvSpPr>
        <p:spPr>
          <a:xfrm>
            <a:off x="145303" y="5546970"/>
            <a:ext cx="2604772" cy="600499"/>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t>Cancer Alliance record level access</a:t>
            </a:r>
            <a:endParaRPr lang="en-GB"/>
          </a:p>
        </p:txBody>
      </p:sp>
      <p:cxnSp>
        <p:nvCxnSpPr>
          <p:cNvPr id="21" name="Straight Connector 20">
            <a:extLst>
              <a:ext uri="{FF2B5EF4-FFF2-40B4-BE49-F238E27FC236}">
                <a16:creationId xmlns:a16="http://schemas.microsoft.com/office/drawing/2014/main" id="{062D80C0-4414-3C4C-CED3-D00627AAE49B}"/>
              </a:ext>
            </a:extLst>
          </p:cNvPr>
          <p:cNvCxnSpPr>
            <a:cxnSpLocks/>
          </p:cNvCxnSpPr>
          <p:nvPr/>
        </p:nvCxnSpPr>
        <p:spPr>
          <a:xfrm>
            <a:off x="2901329" y="2743199"/>
            <a:ext cx="2695074" cy="0"/>
          </a:xfrm>
          <a:prstGeom prst="line">
            <a:avLst/>
          </a:prstGeom>
          <a:ln w="7620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FCC53691-6DBF-70CA-F4D8-0206F7DB8613}"/>
              </a:ext>
            </a:extLst>
          </p:cNvPr>
          <p:cNvCxnSpPr>
            <a:cxnSpLocks/>
          </p:cNvCxnSpPr>
          <p:nvPr/>
        </p:nvCxnSpPr>
        <p:spPr>
          <a:xfrm>
            <a:off x="2901329" y="3364003"/>
            <a:ext cx="4324494" cy="0"/>
          </a:xfrm>
          <a:prstGeom prst="line">
            <a:avLst/>
          </a:prstGeom>
          <a:ln w="7620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691E43E8-3859-2297-88BF-F191732977AE}"/>
              </a:ext>
            </a:extLst>
          </p:cNvPr>
          <p:cNvCxnSpPr>
            <a:cxnSpLocks/>
          </p:cNvCxnSpPr>
          <p:nvPr/>
        </p:nvCxnSpPr>
        <p:spPr>
          <a:xfrm>
            <a:off x="3649154" y="3919237"/>
            <a:ext cx="4324494" cy="0"/>
          </a:xfrm>
          <a:prstGeom prst="line">
            <a:avLst/>
          </a:prstGeom>
          <a:ln w="7620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B61C0C1-3625-93EA-C6B0-D29F741047E3}"/>
              </a:ext>
            </a:extLst>
          </p:cNvPr>
          <p:cNvCxnSpPr>
            <a:cxnSpLocks/>
          </p:cNvCxnSpPr>
          <p:nvPr/>
        </p:nvCxnSpPr>
        <p:spPr>
          <a:xfrm>
            <a:off x="5771640" y="4607137"/>
            <a:ext cx="4324494" cy="0"/>
          </a:xfrm>
          <a:prstGeom prst="line">
            <a:avLst/>
          </a:prstGeom>
          <a:ln w="7620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2C22E99-DB39-8E3B-FF2A-0DBCFC67F1B6}"/>
              </a:ext>
            </a:extLst>
          </p:cNvPr>
          <p:cNvCxnSpPr>
            <a:cxnSpLocks/>
          </p:cNvCxnSpPr>
          <p:nvPr/>
        </p:nvCxnSpPr>
        <p:spPr>
          <a:xfrm>
            <a:off x="6919024" y="5137672"/>
            <a:ext cx="4324494" cy="0"/>
          </a:xfrm>
          <a:prstGeom prst="line">
            <a:avLst/>
          </a:prstGeom>
          <a:ln w="7620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597D23E-EC49-2B5E-7C6B-4FFEF186DB9A}"/>
              </a:ext>
            </a:extLst>
          </p:cNvPr>
          <p:cNvCxnSpPr>
            <a:cxnSpLocks/>
          </p:cNvCxnSpPr>
          <p:nvPr/>
        </p:nvCxnSpPr>
        <p:spPr>
          <a:xfrm>
            <a:off x="10096134" y="5847219"/>
            <a:ext cx="1554126" cy="0"/>
          </a:xfrm>
          <a:prstGeom prst="line">
            <a:avLst/>
          </a:prstGeom>
          <a:ln w="76200">
            <a:solidFill>
              <a:schemeClr val="accent5"/>
            </a:solidFill>
            <a:prstDash val="sysDash"/>
          </a:ln>
        </p:spPr>
        <p:style>
          <a:lnRef idx="1">
            <a:schemeClr val="accent1"/>
          </a:lnRef>
          <a:fillRef idx="0">
            <a:schemeClr val="accent1"/>
          </a:fillRef>
          <a:effectRef idx="0">
            <a:schemeClr val="accent1"/>
          </a:effectRef>
          <a:fontRef idx="minor">
            <a:schemeClr val="tx1"/>
          </a:fontRef>
        </p:style>
      </p:cxnSp>
      <p:sp>
        <p:nvSpPr>
          <p:cNvPr id="30" name="Text Placeholder 2">
            <a:extLst>
              <a:ext uri="{FF2B5EF4-FFF2-40B4-BE49-F238E27FC236}">
                <a16:creationId xmlns:a16="http://schemas.microsoft.com/office/drawing/2014/main" id="{678798D3-C152-622F-BE16-CD193EB07533}"/>
              </a:ext>
            </a:extLst>
          </p:cNvPr>
          <p:cNvSpPr>
            <a:spLocks noGrp="1"/>
          </p:cNvSpPr>
          <p:nvPr>
            <p:ph type="body" sz="quarter" idx="13"/>
          </p:nvPr>
        </p:nvSpPr>
        <p:spPr>
          <a:xfrm>
            <a:off x="90081" y="107086"/>
            <a:ext cx="11012644" cy="577927"/>
          </a:xfrm>
        </p:spPr>
        <p:txBody>
          <a:bodyPr/>
          <a:lstStyle/>
          <a:p>
            <a:r>
              <a:rPr lang="en-GB"/>
              <a:t>Analytical Reporting Requirements</a:t>
            </a:r>
          </a:p>
        </p:txBody>
      </p:sp>
    </p:spTree>
    <p:extLst>
      <p:ext uri="{BB962C8B-B14F-4D97-AF65-F5344CB8AC3E}">
        <p14:creationId xmlns:p14="http://schemas.microsoft.com/office/powerpoint/2010/main" val="2549373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74769A-03A7-CDB7-7CBE-1760B30BFAEC}"/>
            </a:ext>
          </a:extLst>
        </p:cNvPr>
        <p:cNvGrpSpPr/>
        <p:nvPr/>
      </p:nvGrpSpPr>
      <p:grpSpPr>
        <a:xfrm>
          <a:off x="0" y="0"/>
          <a:ext cx="0" cy="0"/>
          <a:chOff x="0" y="0"/>
          <a:chExt cx="0" cy="0"/>
        </a:xfrm>
      </p:grpSpPr>
      <p:grpSp>
        <p:nvGrpSpPr>
          <p:cNvPr id="13" name="Group 12">
            <a:extLst>
              <a:ext uri="{FF2B5EF4-FFF2-40B4-BE49-F238E27FC236}">
                <a16:creationId xmlns:a16="http://schemas.microsoft.com/office/drawing/2014/main" id="{E0777275-D95D-2925-BFA0-72324FD62059}"/>
              </a:ext>
            </a:extLst>
          </p:cNvPr>
          <p:cNvGrpSpPr/>
          <p:nvPr/>
        </p:nvGrpSpPr>
        <p:grpSpPr>
          <a:xfrm>
            <a:off x="2750075" y="521065"/>
            <a:ext cx="9091451" cy="1601332"/>
            <a:chOff x="750626" y="802948"/>
            <a:chExt cx="10615081" cy="1601332"/>
          </a:xfrm>
        </p:grpSpPr>
        <p:cxnSp>
          <p:nvCxnSpPr>
            <p:cNvPr id="6" name="Straight Connector 5">
              <a:extLst>
                <a:ext uri="{FF2B5EF4-FFF2-40B4-BE49-F238E27FC236}">
                  <a16:creationId xmlns:a16="http://schemas.microsoft.com/office/drawing/2014/main" id="{3E4C67A6-E218-EDFD-56D4-94DFE39932AF}"/>
                </a:ext>
              </a:extLst>
            </p:cNvPr>
            <p:cNvCxnSpPr/>
            <p:nvPr/>
          </p:nvCxnSpPr>
          <p:spPr>
            <a:xfrm>
              <a:off x="750627" y="1842448"/>
              <a:ext cx="10140286" cy="0"/>
            </a:xfrm>
            <a:prstGeom prst="line">
              <a:avLst/>
            </a:prstGeom>
            <a:ln w="38100"/>
          </p:spPr>
          <p:style>
            <a:lnRef idx="3">
              <a:schemeClr val="accent2"/>
            </a:lnRef>
            <a:fillRef idx="0">
              <a:schemeClr val="accent2"/>
            </a:fillRef>
            <a:effectRef idx="2">
              <a:schemeClr val="accent2"/>
            </a:effectRef>
            <a:fontRef idx="minor">
              <a:schemeClr val="tx1"/>
            </a:fontRef>
          </p:style>
        </p:cxnSp>
        <p:sp>
          <p:nvSpPr>
            <p:cNvPr id="7" name="Rectangle 6">
              <a:extLst>
                <a:ext uri="{FF2B5EF4-FFF2-40B4-BE49-F238E27FC236}">
                  <a16:creationId xmlns:a16="http://schemas.microsoft.com/office/drawing/2014/main" id="{DF453933-DDB5-6529-D921-6D4F439C0627}"/>
                </a:ext>
              </a:extLst>
            </p:cNvPr>
            <p:cNvSpPr/>
            <p:nvPr/>
          </p:nvSpPr>
          <p:spPr>
            <a:xfrm>
              <a:off x="750627" y="2049438"/>
              <a:ext cx="7055893" cy="35484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t>2026</a:t>
              </a:r>
            </a:p>
          </p:txBody>
        </p:sp>
        <p:sp>
          <p:nvSpPr>
            <p:cNvPr id="8" name="Rectangle 7">
              <a:extLst>
                <a:ext uri="{FF2B5EF4-FFF2-40B4-BE49-F238E27FC236}">
                  <a16:creationId xmlns:a16="http://schemas.microsoft.com/office/drawing/2014/main" id="{E47D883A-01DA-E81F-A183-249CDFE3B024}"/>
                </a:ext>
              </a:extLst>
            </p:cNvPr>
            <p:cNvSpPr/>
            <p:nvPr/>
          </p:nvSpPr>
          <p:spPr>
            <a:xfrm>
              <a:off x="7997587" y="2049438"/>
              <a:ext cx="2893326" cy="354842"/>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t>2027</a:t>
              </a:r>
            </a:p>
          </p:txBody>
        </p:sp>
        <p:sp>
          <p:nvSpPr>
            <p:cNvPr id="9" name="Speech Bubble: Rectangle 8">
              <a:extLst>
                <a:ext uri="{FF2B5EF4-FFF2-40B4-BE49-F238E27FC236}">
                  <a16:creationId xmlns:a16="http://schemas.microsoft.com/office/drawing/2014/main" id="{CBC42DAE-8D19-0B1C-67BC-F28051223210}"/>
                </a:ext>
              </a:extLst>
            </p:cNvPr>
            <p:cNvSpPr/>
            <p:nvPr/>
          </p:nvSpPr>
          <p:spPr>
            <a:xfrm>
              <a:off x="750626" y="802948"/>
              <a:ext cx="754574" cy="832511"/>
            </a:xfrm>
            <a:prstGeom prst="wedgeRectCallou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bg1"/>
                  </a:solidFill>
                </a:rPr>
                <a:t>March 2026</a:t>
              </a:r>
            </a:p>
          </p:txBody>
        </p:sp>
        <p:sp>
          <p:nvSpPr>
            <p:cNvPr id="10" name="Speech Bubble: Rectangle 9">
              <a:extLst>
                <a:ext uri="{FF2B5EF4-FFF2-40B4-BE49-F238E27FC236}">
                  <a16:creationId xmlns:a16="http://schemas.microsoft.com/office/drawing/2014/main" id="{BA341E89-993D-4F04-3532-B79B39820BF1}"/>
                </a:ext>
              </a:extLst>
            </p:cNvPr>
            <p:cNvSpPr/>
            <p:nvPr/>
          </p:nvSpPr>
          <p:spPr>
            <a:xfrm>
              <a:off x="4237630" y="802948"/>
              <a:ext cx="754573" cy="832511"/>
            </a:xfrm>
            <a:prstGeom prst="wedgeRectCallou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bg1"/>
                  </a:solidFill>
                </a:rPr>
                <a:t>July 2026</a:t>
              </a:r>
            </a:p>
          </p:txBody>
        </p:sp>
        <p:sp>
          <p:nvSpPr>
            <p:cNvPr id="11" name="Speech Bubble: Rectangle 10">
              <a:extLst>
                <a:ext uri="{FF2B5EF4-FFF2-40B4-BE49-F238E27FC236}">
                  <a16:creationId xmlns:a16="http://schemas.microsoft.com/office/drawing/2014/main" id="{B47E5C67-9F6C-8203-D80E-D04E2D0C6468}"/>
                </a:ext>
              </a:extLst>
            </p:cNvPr>
            <p:cNvSpPr/>
            <p:nvPr/>
          </p:nvSpPr>
          <p:spPr>
            <a:xfrm>
              <a:off x="7765576" y="802948"/>
              <a:ext cx="754573" cy="832511"/>
            </a:xfrm>
            <a:prstGeom prst="wedgeRectCallou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bg1"/>
                  </a:solidFill>
                </a:rPr>
                <a:t>Jan 2027</a:t>
              </a:r>
            </a:p>
          </p:txBody>
        </p:sp>
        <p:sp>
          <p:nvSpPr>
            <p:cNvPr id="12" name="Speech Bubble: Rectangle 11">
              <a:extLst>
                <a:ext uri="{FF2B5EF4-FFF2-40B4-BE49-F238E27FC236}">
                  <a16:creationId xmlns:a16="http://schemas.microsoft.com/office/drawing/2014/main" id="{37F1CA77-DE84-60B9-055E-D7E1B9411EEC}"/>
                </a:ext>
              </a:extLst>
            </p:cNvPr>
            <p:cNvSpPr/>
            <p:nvPr/>
          </p:nvSpPr>
          <p:spPr>
            <a:xfrm>
              <a:off x="10611134" y="802948"/>
              <a:ext cx="754573" cy="832511"/>
            </a:xfrm>
            <a:prstGeom prst="wedgeRectCallou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bg1"/>
                  </a:solidFill>
                </a:rPr>
                <a:t>April 2027</a:t>
              </a:r>
            </a:p>
          </p:txBody>
        </p:sp>
      </p:grpSp>
      <p:sp>
        <p:nvSpPr>
          <p:cNvPr id="14" name="Rectangle 13">
            <a:extLst>
              <a:ext uri="{FF2B5EF4-FFF2-40B4-BE49-F238E27FC236}">
                <a16:creationId xmlns:a16="http://schemas.microsoft.com/office/drawing/2014/main" id="{8F34B73B-CDF3-5405-3562-C5E29DF812FC}"/>
              </a:ext>
            </a:extLst>
          </p:cNvPr>
          <p:cNvSpPr/>
          <p:nvPr/>
        </p:nvSpPr>
        <p:spPr>
          <a:xfrm>
            <a:off x="145303" y="2442950"/>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Governance, access and readiness</a:t>
            </a:r>
          </a:p>
        </p:txBody>
      </p:sp>
      <p:sp>
        <p:nvSpPr>
          <p:cNvPr id="15" name="Rectangle 14">
            <a:extLst>
              <a:ext uri="{FF2B5EF4-FFF2-40B4-BE49-F238E27FC236}">
                <a16:creationId xmlns:a16="http://schemas.microsoft.com/office/drawing/2014/main" id="{96BB96C0-151D-98CC-01C6-10418075FAB6}"/>
              </a:ext>
            </a:extLst>
          </p:cNvPr>
          <p:cNvSpPr/>
          <p:nvPr/>
        </p:nvSpPr>
        <p:spPr>
          <a:xfrm>
            <a:off x="145303" y="3063754"/>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Data development and derivations</a:t>
            </a:r>
          </a:p>
        </p:txBody>
      </p:sp>
      <p:sp>
        <p:nvSpPr>
          <p:cNvPr id="16" name="Rectangle 15">
            <a:extLst>
              <a:ext uri="{FF2B5EF4-FFF2-40B4-BE49-F238E27FC236}">
                <a16:creationId xmlns:a16="http://schemas.microsoft.com/office/drawing/2014/main" id="{8D04FFF9-CD9F-A678-5953-E1DCB87092AB}"/>
              </a:ext>
            </a:extLst>
          </p:cNvPr>
          <p:cNvSpPr/>
          <p:nvPr/>
        </p:nvSpPr>
        <p:spPr>
          <a:xfrm>
            <a:off x="145303" y="3684558"/>
            <a:ext cx="2604772" cy="60049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t>Data quality, rules and assurance</a:t>
            </a:r>
            <a:endParaRPr lang="en-GB"/>
          </a:p>
        </p:txBody>
      </p:sp>
      <p:sp>
        <p:nvSpPr>
          <p:cNvPr id="17" name="Rectangle 16">
            <a:extLst>
              <a:ext uri="{FF2B5EF4-FFF2-40B4-BE49-F238E27FC236}">
                <a16:creationId xmlns:a16="http://schemas.microsoft.com/office/drawing/2014/main" id="{782F4092-0DA5-843C-8B06-5E7902C7680E}"/>
              </a:ext>
            </a:extLst>
          </p:cNvPr>
          <p:cNvSpPr/>
          <p:nvPr/>
        </p:nvSpPr>
        <p:spPr>
          <a:xfrm>
            <a:off x="145303" y="4305362"/>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National dashboard development</a:t>
            </a:r>
            <a:endParaRPr lang="en-GB">
              <a:solidFill>
                <a:schemeClr val="bg1">
                  <a:lumMod val="65000"/>
                </a:schemeClr>
              </a:solidFill>
            </a:endParaRPr>
          </a:p>
        </p:txBody>
      </p:sp>
      <p:sp>
        <p:nvSpPr>
          <p:cNvPr id="18" name="Rectangle 17">
            <a:extLst>
              <a:ext uri="{FF2B5EF4-FFF2-40B4-BE49-F238E27FC236}">
                <a16:creationId xmlns:a16="http://schemas.microsoft.com/office/drawing/2014/main" id="{05EA9A20-B7F9-7212-92EE-65E5A6221492}"/>
              </a:ext>
            </a:extLst>
          </p:cNvPr>
          <p:cNvSpPr/>
          <p:nvPr/>
        </p:nvSpPr>
        <p:spPr>
          <a:xfrm>
            <a:off x="145303" y="4926166"/>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Data linkage</a:t>
            </a:r>
            <a:endParaRPr lang="en-GB">
              <a:solidFill>
                <a:schemeClr val="bg1">
                  <a:lumMod val="65000"/>
                </a:schemeClr>
              </a:solidFill>
            </a:endParaRPr>
          </a:p>
        </p:txBody>
      </p:sp>
      <p:sp>
        <p:nvSpPr>
          <p:cNvPr id="19" name="Rectangle 18">
            <a:extLst>
              <a:ext uri="{FF2B5EF4-FFF2-40B4-BE49-F238E27FC236}">
                <a16:creationId xmlns:a16="http://schemas.microsoft.com/office/drawing/2014/main" id="{410F2ACF-65AA-2F7C-F864-6BB7C1AE73EB}"/>
              </a:ext>
            </a:extLst>
          </p:cNvPr>
          <p:cNvSpPr/>
          <p:nvPr/>
        </p:nvSpPr>
        <p:spPr>
          <a:xfrm>
            <a:off x="145303" y="5546970"/>
            <a:ext cx="2604772" cy="6004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lumMod val="65000"/>
                  </a:schemeClr>
                </a:solidFill>
              </a:rPr>
              <a:t>Cancer Alliance record level access</a:t>
            </a:r>
            <a:endParaRPr lang="en-GB">
              <a:solidFill>
                <a:schemeClr val="bg1">
                  <a:lumMod val="65000"/>
                </a:schemeClr>
              </a:solidFill>
            </a:endParaRPr>
          </a:p>
        </p:txBody>
      </p:sp>
      <p:sp>
        <p:nvSpPr>
          <p:cNvPr id="2" name="Rectangle: Rounded Corners 1">
            <a:extLst>
              <a:ext uri="{FF2B5EF4-FFF2-40B4-BE49-F238E27FC236}">
                <a16:creationId xmlns:a16="http://schemas.microsoft.com/office/drawing/2014/main" id="{42F3D94A-A20D-7C54-8C80-69B37A20FD7F}"/>
              </a:ext>
            </a:extLst>
          </p:cNvPr>
          <p:cNvSpPr/>
          <p:nvPr/>
        </p:nvSpPr>
        <p:spPr>
          <a:xfrm>
            <a:off x="2873829" y="2502568"/>
            <a:ext cx="8561052" cy="3698851"/>
          </a:xfrm>
          <a:prstGeom prst="roundRect">
            <a:avLst/>
          </a:prstGeom>
          <a:no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GB" b="1"/>
              <a:t>Real Time (NDSP – Sarah)</a:t>
            </a:r>
          </a:p>
          <a:p>
            <a:r>
              <a:rPr lang="en-GB"/>
              <a:t>Providers: data quality report detailing file and record level rejections</a:t>
            </a:r>
          </a:p>
          <a:p>
            <a:r>
              <a:rPr lang="en-GB"/>
              <a:t>Cancer Alliances: view on which providers have submitted, how many resubmissions, and highlight data quality information (e.g. % records rejected)</a:t>
            </a:r>
          </a:p>
          <a:p>
            <a:endParaRPr lang="en-GB" b="1"/>
          </a:p>
          <a:p>
            <a:r>
              <a:rPr lang="en-GB" b="1"/>
              <a:t>Monthly Dashboard to summarise quality position (FDP – Alex)</a:t>
            </a:r>
            <a:endParaRPr lang="en-GB" b="1">
              <a:cs typeface="Arial"/>
            </a:endParaRPr>
          </a:p>
          <a:p>
            <a:r>
              <a:rPr lang="en-GB"/>
              <a:t>(to be developed July 2026 onwards, expectation to be live from January 2027 onwards)</a:t>
            </a:r>
          </a:p>
          <a:p>
            <a:endParaRPr lang="en-GB"/>
          </a:p>
          <a:p>
            <a:r>
              <a:rPr lang="en-GB"/>
              <a:t>Ability for Cancer Alliances and the national team to sense check the data, reviewing aggregate summations for errors. E.g. any missing data for key data items (invites, lung health checks, scans). </a:t>
            </a:r>
            <a:endParaRPr lang="en-GB">
              <a:cs typeface="Arial"/>
            </a:endParaRPr>
          </a:p>
        </p:txBody>
      </p:sp>
      <p:sp>
        <p:nvSpPr>
          <p:cNvPr id="3" name="Text Placeholder 2">
            <a:extLst>
              <a:ext uri="{FF2B5EF4-FFF2-40B4-BE49-F238E27FC236}">
                <a16:creationId xmlns:a16="http://schemas.microsoft.com/office/drawing/2014/main" id="{D8B01F5D-8F7D-4A41-28C3-1C30EF87991C}"/>
              </a:ext>
            </a:extLst>
          </p:cNvPr>
          <p:cNvSpPr>
            <a:spLocks noGrp="1"/>
          </p:cNvSpPr>
          <p:nvPr>
            <p:ph type="body" sz="quarter" idx="13"/>
          </p:nvPr>
        </p:nvSpPr>
        <p:spPr>
          <a:xfrm>
            <a:off x="90081" y="107086"/>
            <a:ext cx="11012644" cy="577927"/>
          </a:xfrm>
        </p:spPr>
        <p:txBody>
          <a:bodyPr/>
          <a:lstStyle/>
          <a:p>
            <a:r>
              <a:rPr lang="en-GB"/>
              <a:t>Analytical Reporting Requirements</a:t>
            </a:r>
          </a:p>
        </p:txBody>
      </p:sp>
    </p:spTree>
    <p:extLst>
      <p:ext uri="{BB962C8B-B14F-4D97-AF65-F5344CB8AC3E}">
        <p14:creationId xmlns:p14="http://schemas.microsoft.com/office/powerpoint/2010/main" val="301263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E5EBE-D0FE-B2A9-57C6-DA7A5AAFB7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197A56-6214-EE5C-7E0B-66A0F57A9BFA}"/>
              </a:ext>
            </a:extLst>
          </p:cNvPr>
          <p:cNvSpPr>
            <a:spLocks noGrp="1"/>
          </p:cNvSpPr>
          <p:nvPr>
            <p:ph type="title"/>
          </p:nvPr>
        </p:nvSpPr>
        <p:spPr/>
        <p:txBody>
          <a:bodyPr anchor="t"/>
          <a:lstStyle/>
          <a:p>
            <a:r>
              <a:rPr lang="en-GB" sz="4000"/>
              <a:t>Tracking submission progress:</a:t>
            </a:r>
            <a:br>
              <a:rPr lang="en-GB" sz="4000"/>
            </a:br>
            <a:r>
              <a:rPr lang="en-GB" sz="3200"/>
              <a:t>National Data Submission Portal monitoring tools</a:t>
            </a:r>
            <a:endParaRPr lang="en-GB" sz="4000"/>
          </a:p>
        </p:txBody>
      </p:sp>
    </p:spTree>
    <p:extLst>
      <p:ext uri="{BB962C8B-B14F-4D97-AF65-F5344CB8AC3E}">
        <p14:creationId xmlns:p14="http://schemas.microsoft.com/office/powerpoint/2010/main" val="118083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A591B9-63D9-E038-201D-0D6556F17888}"/>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64DAC6-769C-C52A-17A8-5BF3C98DE05C}"/>
              </a:ext>
            </a:extLst>
          </p:cNvPr>
          <p:cNvSpPr>
            <a:spLocks noGrp="1"/>
          </p:cNvSpPr>
          <p:nvPr>
            <p:ph idx="1"/>
          </p:nvPr>
        </p:nvSpPr>
        <p:spPr>
          <a:xfrm>
            <a:off x="432000" y="1531758"/>
            <a:ext cx="11088000" cy="3456000"/>
          </a:xfrm>
        </p:spPr>
        <p:txBody>
          <a:bodyPr>
            <a:normAutofit/>
          </a:bodyPr>
          <a:lstStyle/>
          <a:p>
            <a:pPr marL="342900" indent="-342900">
              <a:buFont typeface="Arial" panose="020B0604020202020204" pitchFamily="34" charset="0"/>
              <a:buChar char="•"/>
            </a:pPr>
            <a:r>
              <a:rPr lang="en-GB"/>
              <a:t>Last autumn, lots of you attended workshops for Cancer Alliances to discuss moving from aggregate to patient level data collection, and the move away from CA directly submitting data.</a:t>
            </a:r>
          </a:p>
          <a:p>
            <a:pPr marL="342900" indent="-342900">
              <a:buFont typeface="Arial" panose="020B0604020202020204" pitchFamily="34" charset="0"/>
              <a:buChar char="•"/>
            </a:pPr>
            <a:r>
              <a:rPr lang="en-GB"/>
              <a:t>You told us that you need real-time understanding of data submissions within your area, so that:</a:t>
            </a:r>
          </a:p>
          <a:p>
            <a:pPr marL="1028700" lvl="1" indent="-342900"/>
            <a:r>
              <a:rPr lang="en-GB"/>
              <a:t>You have assurance that data is being submitted, and</a:t>
            </a:r>
          </a:p>
          <a:p>
            <a:pPr marL="1028700" lvl="1" indent="-342900"/>
            <a:r>
              <a:rPr lang="en-GB"/>
              <a:t>Visibility of any delays or issues so that you can support providers.</a:t>
            </a:r>
            <a:br>
              <a:rPr lang="en-GB"/>
            </a:br>
            <a:endParaRPr lang="en-GB"/>
          </a:p>
          <a:p>
            <a:pPr marL="342900" indent="-342900">
              <a:buFont typeface="Arial" panose="020B0604020202020204" pitchFamily="34" charset="0"/>
              <a:buChar char="•"/>
            </a:pPr>
            <a:r>
              <a:rPr lang="en-GB"/>
              <a:t>Today we’re going to look at the monitoring tools available to help with this.</a:t>
            </a:r>
          </a:p>
          <a:p>
            <a:pPr marL="342900" indent="-342900">
              <a:buFont typeface="Arial" panose="020B0604020202020204" pitchFamily="34" charset="0"/>
              <a:buChar char="•"/>
            </a:pPr>
            <a:endParaRPr lang="en-GB"/>
          </a:p>
          <a:p>
            <a:endParaRPr lang="en-GB"/>
          </a:p>
          <a:p>
            <a:endParaRPr lang="en-GB"/>
          </a:p>
        </p:txBody>
      </p:sp>
      <p:sp>
        <p:nvSpPr>
          <p:cNvPr id="2" name="Title 1">
            <a:extLst>
              <a:ext uri="{FF2B5EF4-FFF2-40B4-BE49-F238E27FC236}">
                <a16:creationId xmlns:a16="http://schemas.microsoft.com/office/drawing/2014/main" id="{D2EC8077-1634-F56D-48C5-FB4769145C84}"/>
              </a:ext>
            </a:extLst>
          </p:cNvPr>
          <p:cNvSpPr>
            <a:spLocks noGrp="1"/>
          </p:cNvSpPr>
          <p:nvPr>
            <p:ph type="title"/>
          </p:nvPr>
        </p:nvSpPr>
        <p:spPr/>
        <p:txBody>
          <a:bodyPr/>
          <a:lstStyle/>
          <a:p>
            <a:r>
              <a:rPr lang="en-GB"/>
              <a:t>Tracking submission progress</a:t>
            </a:r>
          </a:p>
        </p:txBody>
      </p:sp>
    </p:spTree>
    <p:extLst>
      <p:ext uri="{BB962C8B-B14F-4D97-AF65-F5344CB8AC3E}">
        <p14:creationId xmlns:p14="http://schemas.microsoft.com/office/powerpoint/2010/main" val="1247117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C87F54-12DE-3F76-99E7-B1FC62220B49}"/>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4F08AE-C3E8-4C53-A228-63BF6D0B1791}"/>
              </a:ext>
            </a:extLst>
          </p:cNvPr>
          <p:cNvSpPr>
            <a:spLocks noGrp="1"/>
          </p:cNvSpPr>
          <p:nvPr>
            <p:ph idx="1"/>
          </p:nvPr>
        </p:nvSpPr>
        <p:spPr>
          <a:xfrm>
            <a:off x="432000" y="1513470"/>
            <a:ext cx="11088000" cy="3456000"/>
          </a:xfrm>
        </p:spPr>
        <p:txBody>
          <a:bodyPr>
            <a:normAutofit/>
          </a:bodyPr>
          <a:lstStyle/>
          <a:p>
            <a:pPr marL="342900" indent="-342900">
              <a:buFont typeface="Arial" panose="020B0604020202020204" pitchFamily="34" charset="0"/>
              <a:buChar char="•"/>
            </a:pPr>
            <a:r>
              <a:rPr lang="en-GB"/>
              <a:t>Will be used by LCS submitters to send data in to NHS England.</a:t>
            </a:r>
          </a:p>
          <a:p>
            <a:pPr marL="342900" indent="-342900">
              <a:buFont typeface="Arial" panose="020B0604020202020204" pitchFamily="34" charset="0"/>
              <a:buChar char="•"/>
            </a:pPr>
            <a:r>
              <a:rPr lang="en-GB"/>
              <a:t>Also offers monitoring tools for people with collection management responsibilities.</a:t>
            </a:r>
          </a:p>
          <a:p>
            <a:pPr marL="342900" indent="-342900">
              <a:buFont typeface="Arial" panose="020B0604020202020204" pitchFamily="34" charset="0"/>
              <a:buChar char="•"/>
            </a:pPr>
            <a:r>
              <a:rPr lang="en-GB"/>
              <a:t>We’ll be making these monitoring tools available to Cancer Alliance staff.</a:t>
            </a:r>
          </a:p>
          <a:p>
            <a:pPr marL="342900" indent="-342900">
              <a:buFont typeface="Arial" panose="020B0604020202020204" pitchFamily="34" charset="0"/>
              <a:buChar char="•"/>
            </a:pPr>
            <a:r>
              <a:rPr lang="en-GB"/>
              <a:t>Today:</a:t>
            </a:r>
          </a:p>
          <a:p>
            <a:pPr marL="1028700" lvl="1" indent="-342900"/>
            <a:r>
              <a:rPr lang="en-GB"/>
              <a:t>Introduction to NDSP</a:t>
            </a:r>
          </a:p>
          <a:p>
            <a:pPr marL="1028700" lvl="1" indent="-342900"/>
            <a:r>
              <a:rPr lang="en-GB"/>
              <a:t>Overview of data submission</a:t>
            </a:r>
          </a:p>
          <a:p>
            <a:pPr marL="1028700" lvl="1" indent="-342900"/>
            <a:r>
              <a:rPr lang="en-GB"/>
              <a:t>Monitoring tools walk through</a:t>
            </a:r>
          </a:p>
          <a:p>
            <a:pPr marL="1028700" lvl="1" indent="-342900"/>
            <a:r>
              <a:rPr lang="en-GB"/>
              <a:t>Next steps</a:t>
            </a:r>
          </a:p>
          <a:p>
            <a:pPr marL="342900" indent="-342900">
              <a:buFont typeface="Arial" panose="020B0604020202020204" pitchFamily="34" charset="0"/>
              <a:buChar char="•"/>
            </a:pPr>
            <a:endParaRPr lang="en-GB"/>
          </a:p>
          <a:p>
            <a:endParaRPr lang="en-GB"/>
          </a:p>
          <a:p>
            <a:endParaRPr lang="en-GB"/>
          </a:p>
        </p:txBody>
      </p:sp>
      <p:sp>
        <p:nvSpPr>
          <p:cNvPr id="2" name="Title 1">
            <a:extLst>
              <a:ext uri="{FF2B5EF4-FFF2-40B4-BE49-F238E27FC236}">
                <a16:creationId xmlns:a16="http://schemas.microsoft.com/office/drawing/2014/main" id="{9A37EEBC-F40A-F83C-5C03-A5D28F98C01B}"/>
              </a:ext>
            </a:extLst>
          </p:cNvPr>
          <p:cNvSpPr>
            <a:spLocks noGrp="1"/>
          </p:cNvSpPr>
          <p:nvPr>
            <p:ph type="title"/>
          </p:nvPr>
        </p:nvSpPr>
        <p:spPr/>
        <p:txBody>
          <a:bodyPr/>
          <a:lstStyle/>
          <a:p>
            <a:r>
              <a:rPr lang="en-GB"/>
              <a:t>National Data Submission Portal (NDSP)</a:t>
            </a:r>
          </a:p>
        </p:txBody>
      </p:sp>
    </p:spTree>
    <p:extLst>
      <p:ext uri="{BB962C8B-B14F-4D97-AF65-F5344CB8AC3E}">
        <p14:creationId xmlns:p14="http://schemas.microsoft.com/office/powerpoint/2010/main" val="460658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A76E73CAF936B49916D5481B4743F32" ma:contentTypeVersion="54" ma:contentTypeDescription="Create a new document." ma:contentTypeScope="" ma:versionID="c36ac38408372e109c21e17383133bdc">
  <xsd:schema xmlns:xsd="http://www.w3.org/2001/XMLSchema" xmlns:xs="http://www.w3.org/2001/XMLSchema" xmlns:p="http://schemas.microsoft.com/office/2006/metadata/properties" xmlns:ns1="http://schemas.microsoft.com/sharepoint/v3" xmlns:ns2="0e3ed3d9-f70e-41aa-95af-58f7d302e5d3" xmlns:ns3="a0e5d7d4-07d7-4205-99e7-2141ab23253f" targetNamespace="http://schemas.microsoft.com/office/2006/metadata/properties" ma:root="true" ma:fieldsID="d2b85cd81de3a24eca0248462010fbcd" ns1:_="" ns2:_="" ns3:_="">
    <xsd:import namespace="http://schemas.microsoft.com/sharepoint/v3"/>
    <xsd:import namespace="0e3ed3d9-f70e-41aa-95af-58f7d302e5d3"/>
    <xsd:import namespace="a0e5d7d4-07d7-4205-99e7-2141ab23253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1:_ip_UnifiedCompliancePolicyProperties" minOccurs="0"/>
                <xsd:element ref="ns1:_ip_UnifiedCompliancePolicyUIAction" minOccurs="0"/>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SearchPropertie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3" nillable="true" ma:displayName="Unified Compliance Policy Properties" ma:hidden="true" ma:internalName="_ip_UnifiedCompliancePolicyProperties">
      <xsd:simpleType>
        <xsd:restriction base="dms:Note"/>
      </xsd:simpleType>
    </xsd:element>
    <xsd:element name="_ip_UnifiedCompliancePolicyUIAction" ma:index="1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3ed3d9-f70e-41aa-95af-58f7d302e5d3"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description="" ma:hidden="true" ma:internalName="MediaServiceObjectDetectorVersions" ma:readOnly="true">
      <xsd:simpleType>
        <xsd:restriction base="dms:Text"/>
      </xsd:simpleType>
    </xsd:element>
    <xsd:element name="MigrationWizId" ma:index="15" nillable="true" ma:displayName="MigrationWizId" ma:internalName="MigrationWizId">
      <xsd:simpleType>
        <xsd:restriction base="dms:Text"/>
      </xsd:simpleType>
    </xsd:element>
    <xsd:element name="MigrationWizIdPermissions" ma:index="16" nillable="true" ma:displayName="MigrationWizIdPermissions" ma:internalName="MigrationWizIdPermissions">
      <xsd:simpleType>
        <xsd:restriction base="dms:Text"/>
      </xsd:simpleType>
    </xsd:element>
    <xsd:element name="MigrationWizIdPermissionLevels" ma:index="17" nillable="true" ma:displayName="MigrationWizIdPermissionLevels" ma:internalName="MigrationWizIdPermissionLevels">
      <xsd:simpleType>
        <xsd:restriction base="dms:Text"/>
      </xsd:simpleType>
    </xsd:element>
    <xsd:element name="MigrationWizIdDocumentLibraryPermissions" ma:index="18" nillable="true" ma:displayName="MigrationWizIdDocumentLibraryPermissions" ma:internalName="MigrationWizIdDocumentLibraryPermissions">
      <xsd:simpleType>
        <xsd:restriction base="dms:Text"/>
      </xsd:simpleType>
    </xsd:element>
    <xsd:element name="MigrationWizIdSecurityGroups" ma:index="19" nillable="true" ma:displayName="MigrationWizIdSecurityGroups" ma:internalName="MigrationWizIdSecurityGroups">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OCR" ma:index="25" nillable="true" ma:displayName="Extracted Text" ma:internalName="MediaServiceOCR" ma:readOnly="true">
      <xsd:simpleType>
        <xsd:restriction base="dms:Note">
          <xsd:maxLength value="255"/>
        </xsd:restriction>
      </xsd:simpleType>
    </xsd:element>
    <xsd:element name="MediaServiceGenerationTime" ma:index="26" nillable="true" ma:displayName="MediaServiceGenerationTime" ma:hidden="true" ma:internalName="MediaServiceGenerationTime" ma:readOnly="true">
      <xsd:simpleType>
        <xsd:restriction base="dms:Text"/>
      </xsd:simpleType>
    </xsd:element>
    <xsd:element name="MediaServiceEventHashCode" ma:index="27" nillable="true" ma:displayName="MediaServiceEventHashCode" ma:hidden="true" ma:internalName="MediaServiceEventHashCode" ma:readOnly="true">
      <xsd:simpleType>
        <xsd:restriction base="dms:Text"/>
      </xsd:simpleType>
    </xsd:element>
    <xsd:element name="MediaLengthInSeconds" ma:index="28" nillable="true" ma:displayName="MediaLengthInSeconds" ma:hidden="true" ma:internalName="MediaLengthInSeconds" ma:readOnly="true">
      <xsd:simpleType>
        <xsd:restriction base="dms:Unknown"/>
      </xsd:simpleType>
    </xsd:element>
    <xsd:element name="URL" ma:index="29" nillable="true" ma:displayName="URL" ma:format="Hyperlink" ma:internalName="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0e5d7d4-07d7-4205-99e7-2141ab23253f" elementFormDefault="qualified">
    <xsd:import namespace="http://schemas.microsoft.com/office/2006/documentManagement/types"/>
    <xsd:import namespace="http://schemas.microsoft.com/office/infopath/2007/PartnerControls"/>
    <xsd:element name="SharedWithUsers" ma:index="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ba6f87a-cefa-4adf-b205-6b832efa9e98}" ma:internalName="TaxCatchAll" ma:showField="CatchAllData" ma:web="a0e5d7d4-07d7-4205-99e7-2141ab23253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a0e5d7d4-07d7-4205-99e7-2141ab23253f" xsi:nil="true"/>
    <lcf76f155ced4ddcb4097134ff3c332f xmlns="0e3ed3d9-f70e-41aa-95af-58f7d302e5d3">
      <Terms xmlns="http://schemas.microsoft.com/office/infopath/2007/PartnerControls"/>
    </lcf76f155ced4ddcb4097134ff3c332f>
    <_ip_UnifiedCompliancePolicyUIAction xmlns="http://schemas.microsoft.com/sharepoint/v3" xsi:nil="true"/>
    <URL xmlns="0e3ed3d9-f70e-41aa-95af-58f7d302e5d3">
      <Url>https://nhs.sharepoint.com/:p:/r/sites/msteams_06cc2a/Shared%20Documents/🔚%20National%20Data%20Integration%20Tenant%20(NDIT)/1.%20Comms/Introduction%20to%20NDIT%20v0.4_external.pptx?d=w8d0279373ce14bc38ed4940e40ec527a&amp;csf=1&amp;web=1&amp;e=4Hgzjg</Url>
      <Description>https://nhs.sharepoint.com/:p:/r/sites/msteams_06cc2a/Shared%20Documents/%F0%9F%94%9A%20National%20Data%20Integration%20Tenant%20(NDIT)/1.%20Comms/Introduction%20to%20NDIT%20v0.4_external.pptx?d=w8d0279373ce14bc38ed4940e40ec527a&amp;csf=1&amp;web=1&amp;e=4Hgzjg</Description>
    </URL>
    <MigrationWizIdPermissions xmlns="0e3ed3d9-f70e-41aa-95af-58f7d302e5d3" xsi:nil="true"/>
    <MigrationWizIdPermissionLevels xmlns="0e3ed3d9-f70e-41aa-95af-58f7d302e5d3" xsi:nil="true"/>
    <_ip_UnifiedCompliancePolicyProperties xmlns="http://schemas.microsoft.com/sharepoint/v3" xsi:nil="true"/>
    <MigrationWizIdSecurityGroups xmlns="0e3ed3d9-f70e-41aa-95af-58f7d302e5d3" xsi:nil="true"/>
    <MigrationWizId xmlns="0e3ed3d9-f70e-41aa-95af-58f7d302e5d3" xsi:nil="true"/>
    <MigrationWizIdDocumentLibraryPermissions xmlns="0e3ed3d9-f70e-41aa-95af-58f7d302e5d3" xsi:nil="true"/>
  </documentManagement>
</p:properties>
</file>

<file path=customXml/itemProps1.xml><?xml version="1.0" encoding="utf-8"?>
<ds:datastoreItem xmlns:ds="http://schemas.openxmlformats.org/officeDocument/2006/customXml" ds:itemID="{B7B6D4F5-ECA0-4A22-A4DD-3335756FD664}">
  <ds:schemaRefs>
    <ds:schemaRef ds:uri="http://schemas.microsoft.com/sharepoint/v3/contenttype/forms"/>
  </ds:schemaRefs>
</ds:datastoreItem>
</file>

<file path=customXml/itemProps2.xml><?xml version="1.0" encoding="utf-8"?>
<ds:datastoreItem xmlns:ds="http://schemas.openxmlformats.org/officeDocument/2006/customXml" ds:itemID="{774E0443-5ED1-46F1-A5E6-8BFFF552173C}">
  <ds:schemaRefs>
    <ds:schemaRef ds:uri="0e3ed3d9-f70e-41aa-95af-58f7d302e5d3"/>
    <ds:schemaRef ds:uri="a0e5d7d4-07d7-4205-99e7-2141ab23253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12B3C52-C4E5-4003-8240-632FDE102EAB}">
  <ds:schemaRefs>
    <ds:schemaRef ds:uri="http://purl.org/dc/elements/1.1/"/>
    <ds:schemaRef ds:uri="http://purl.org/dc/dcmitype/"/>
    <ds:schemaRef ds:uri="http://schemas.microsoft.com/office/infopath/2007/PartnerControls"/>
    <ds:schemaRef ds:uri="http://schemas.openxmlformats.org/package/2006/metadata/core-properties"/>
    <ds:schemaRef ds:uri="http://schemas.microsoft.com/office/2006/documentManagement/types"/>
    <ds:schemaRef ds:uri="a0e5d7d4-07d7-4205-99e7-2141ab23253f"/>
    <ds:schemaRef ds:uri="0e3ed3d9-f70e-41aa-95af-58f7d302e5d3"/>
    <ds:schemaRef ds:uri="http://schemas.microsoft.com/sharepoint/v3"/>
    <ds:schemaRef ds:uri="http://schemas.microsoft.com/office/2006/metadata/properties"/>
    <ds:schemaRef ds:uri="http://www.w3.org/XML/1998/namespace"/>
    <ds:schemaRef ds:uri="http://purl.org/dc/te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NHSD-Refresh-Theme-NOV1120B</Template>
  <TotalTime>0</TotalTime>
  <Words>2102</Words>
  <Application>Microsoft Office PowerPoint</Application>
  <PresentationFormat>Widescreen</PresentationFormat>
  <Paragraphs>262</Paragraphs>
  <Slides>39</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Aptos</vt:lpstr>
      <vt:lpstr>Aptos Black</vt:lpstr>
      <vt:lpstr>Arial</vt:lpstr>
      <vt:lpstr>Calibri</vt:lpstr>
      <vt:lpstr>NHSD-Refresh-Theme-NOV1120B</vt:lpstr>
      <vt:lpstr>Lung Cancer Screening:  Quality Assurance Support for Cancer Alliances </vt:lpstr>
      <vt:lpstr>House-keeping </vt:lpstr>
      <vt:lpstr>Agenda</vt:lpstr>
      <vt:lpstr>Overarching plan for quality assurance and monitoring of the LCSDS</vt:lpstr>
      <vt:lpstr>PowerPoint Presentation</vt:lpstr>
      <vt:lpstr>PowerPoint Presentation</vt:lpstr>
      <vt:lpstr>Tracking submission progress: National Data Submission Portal monitoring tools</vt:lpstr>
      <vt:lpstr>Tracking submission progress</vt:lpstr>
      <vt:lpstr>National Data Submission Portal (NDSP)</vt:lpstr>
      <vt:lpstr>What is the National Data Submission Portal (NDSP)? </vt:lpstr>
      <vt:lpstr>How will data submitters use NDSP to submit LCS records?</vt:lpstr>
      <vt:lpstr>NDSP Submission monitoring</vt:lpstr>
      <vt:lpstr>LCS monitoring: home page</vt:lpstr>
      <vt:lpstr>Performance by reporting period</vt:lpstr>
      <vt:lpstr>Reporting period – see more detail..</vt:lpstr>
      <vt:lpstr>Performance by organisation</vt:lpstr>
      <vt:lpstr>Reporting period – organisation progress details</vt:lpstr>
      <vt:lpstr>Errors overview</vt:lpstr>
      <vt:lpstr>Which organisations are having difficulties with a particular data item?</vt:lpstr>
      <vt:lpstr>What’s happening next with submission monitoring?</vt:lpstr>
      <vt:lpstr>Q&amp;A</vt:lpstr>
      <vt:lpstr>Monthly dashboard – to summarise quality</vt:lpstr>
      <vt:lpstr>Hello!</vt:lpstr>
      <vt:lpstr>Approach  </vt:lpstr>
      <vt:lpstr>Approach  </vt:lpstr>
      <vt:lpstr>Reducing barriers to access</vt:lpstr>
      <vt:lpstr>nhs.net email</vt:lpstr>
      <vt:lpstr>nhs.uk and others</vt:lpstr>
      <vt:lpstr>Monthly data quality monitoring </vt:lpstr>
      <vt:lpstr>Monthly data quality monitoring </vt:lpstr>
      <vt:lpstr>Monthly data quality monitoring </vt:lpstr>
      <vt:lpstr>Here’s one we made earlier…</vt:lpstr>
      <vt:lpstr>Here’s a prototype…</vt:lpstr>
      <vt:lpstr>Over to you…</vt:lpstr>
      <vt:lpstr>If you’d like to get more involved…</vt:lpstr>
      <vt:lpstr>PowerPoint Presentation</vt:lpstr>
      <vt:lpstr>Q&amp;A</vt:lpstr>
      <vt:lpstr>Who to contact?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template</dc:title>
  <dc:creator>Gregory Wye</dc:creator>
  <cp:lastModifiedBy>WEBB, Julia (NHS ENGLAND)</cp:lastModifiedBy>
  <cp:revision>2</cp:revision>
  <cp:lastPrinted>2026-06-19T11:34:26Z</cp:lastPrinted>
  <dcterms:created xsi:type="dcterms:W3CDTF">2020-11-30T10:49:03Z</dcterms:created>
  <dcterms:modified xsi:type="dcterms:W3CDTF">2026-06-26T07:23:05Z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0x0101008A76E73CAF936B49916D5481B4743F32</vt:lpwstr>
  </property>
  <property fmtid="{D5CDD505-2E9C-101B-9397-08002B2CF9AE}" pid="3" name="_dlc_DocIdItemGuid">
    <vt:lpwstr>56579ddb-1cdf-4035-9a3d-2da04fab6c26</vt:lpwstr>
  </property>
  <property fmtid="{D5CDD505-2E9C-101B-9397-08002B2CF9AE}" pid="4" name="MediaServiceImageTags">
    <vt:lpwstr/>
  </property>
</Properties>
</file>